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900" r:id="rId2"/>
    <p:sldId id="1215" r:id="rId3"/>
    <p:sldId id="1219" r:id="rId4"/>
    <p:sldId id="1224" r:id="rId5"/>
    <p:sldId id="1226" r:id="rId6"/>
    <p:sldId id="1223" r:id="rId7"/>
    <p:sldId id="1220" r:id="rId8"/>
    <p:sldId id="1218" r:id="rId9"/>
    <p:sldId id="1227" r:id="rId10"/>
    <p:sldId id="1217" r:id="rId11"/>
    <p:sldId id="902" r:id="rId12"/>
    <p:sldId id="121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97"/>
    <a:srgbClr val="007D00"/>
    <a:srgbClr val="B55061"/>
    <a:srgbClr val="009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7"/>
    <p:restoredTop sz="86497"/>
  </p:normalViewPr>
  <p:slideViewPr>
    <p:cSldViewPr snapToGrid="0" snapToObjects="1" showGuides="1">
      <p:cViewPr>
        <p:scale>
          <a:sx n="56" d="100"/>
          <a:sy n="56" d="100"/>
        </p:scale>
        <p:origin x="158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1AF8978C-C136-8540-9543-7042FE6E7DBF}" type="datetimeFigureOut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1E1A3812-1CBF-B448-8873-214DCD5401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02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874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98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41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63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42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5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75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92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73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>
          <a:xfrm>
            <a:off x="3173" y="0"/>
            <a:ext cx="121888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403273" y="1160201"/>
            <a:ext cx="6788727" cy="4537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66410" y="6273800"/>
            <a:ext cx="2743200" cy="584200"/>
          </a:xfrm>
        </p:spPr>
        <p:txBody>
          <a:bodyPr/>
          <a:lstStyle>
            <a:lvl1pPr>
              <a:defRPr sz="1400"/>
            </a:lvl1pPr>
          </a:lstStyle>
          <a:p>
            <a:fld id="{10AB9E68-CFC7-4048-970F-4F3077B81D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66811" y="1165664"/>
            <a:ext cx="4533500" cy="453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2" y="0"/>
            <a:ext cx="1163638" cy="11602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173" y="1163163"/>
            <a:ext cx="1163638" cy="1160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64983" y="1165664"/>
            <a:ext cx="1163638" cy="1160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964703" y="5697799"/>
            <a:ext cx="1163638" cy="11602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9131516" y="5122176"/>
            <a:ext cx="576000" cy="576000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1040035" y="587163"/>
            <a:ext cx="576000" cy="576000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7638" y="5697538"/>
            <a:ext cx="576000" cy="576000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97007" y="1163376"/>
            <a:ext cx="2267996" cy="226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pic>
        <p:nvPicPr>
          <p:cNvPr id="29" name="Изображение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34390" r="16452" b="36155"/>
          <a:stretch/>
        </p:blipFill>
        <p:spPr>
          <a:xfrm>
            <a:off x="5693702" y="1860743"/>
            <a:ext cx="2268000" cy="1000879"/>
          </a:xfrm>
          <a:prstGeom prst="rect">
            <a:avLst/>
          </a:prstGeom>
        </p:spPr>
      </p:pic>
      <p:sp>
        <p:nvSpPr>
          <p:cNvPr id="30" name="Прямоугольник 29"/>
          <p:cNvSpPr/>
          <p:nvPr userDrawn="1"/>
        </p:nvSpPr>
        <p:spPr>
          <a:xfrm>
            <a:off x="5697007" y="3430176"/>
            <a:ext cx="2268000" cy="226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3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FCCFD4-F7FB-4291-9A7C-B2FBC6F595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4" y="-19664"/>
            <a:ext cx="7897605" cy="1534171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9A56C7C-9788-44A3-898E-2D6011231821}"/>
              </a:ext>
            </a:extLst>
          </p:cNvPr>
          <p:cNvGrpSpPr/>
          <p:nvPr userDrawn="1"/>
        </p:nvGrpSpPr>
        <p:grpSpPr>
          <a:xfrm>
            <a:off x="0" y="-10118"/>
            <a:ext cx="3759200" cy="1515081"/>
            <a:chOff x="0" y="0"/>
            <a:chExt cx="2819400" cy="1136311"/>
          </a:xfrm>
        </p:grpSpPr>
        <p:sp>
          <p:nvSpPr>
            <p:cNvPr id="28" name="object 2">
              <a:extLst>
                <a:ext uri="{FF2B5EF4-FFF2-40B4-BE49-F238E27FC236}">
                  <a16:creationId xmlns:a16="http://schemas.microsoft.com/office/drawing/2014/main" id="{E360EBAA-1805-4329-AFE3-6963949D072B}"/>
                </a:ext>
              </a:extLst>
            </p:cNvPr>
            <p:cNvSpPr/>
            <p:nvPr/>
          </p:nvSpPr>
          <p:spPr>
            <a:xfrm>
              <a:off x="0" y="0"/>
              <a:ext cx="2323910" cy="113616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100000">
                  <a:srgbClr val="08598E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4997"/>
            </a:p>
          </p:txBody>
        </p:sp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822C4F8F-A06C-4E2F-941A-403AAB86D7E3}"/>
                </a:ext>
              </a:extLst>
            </p:cNvPr>
            <p:cNvSpPr/>
            <p:nvPr/>
          </p:nvSpPr>
          <p:spPr>
            <a:xfrm>
              <a:off x="2388039" y="0"/>
              <a:ext cx="267095" cy="1136311"/>
            </a:xfrm>
            <a:custGeom>
              <a:avLst/>
              <a:gdLst/>
              <a:ahLst/>
              <a:cxnLst/>
              <a:rect l="l" t="t" r="r" b="b"/>
              <a:pathLst>
                <a:path w="586739" h="2496185">
                  <a:moveTo>
                    <a:pt x="586369" y="0"/>
                  </a:moveTo>
                  <a:lnTo>
                    <a:pt x="0" y="0"/>
                  </a:lnTo>
                  <a:lnTo>
                    <a:pt x="0" y="2495871"/>
                  </a:lnTo>
                  <a:lnTo>
                    <a:pt x="586369" y="2495871"/>
                  </a:lnTo>
                  <a:lnTo>
                    <a:pt x="586369" y="0"/>
                  </a:lnTo>
                  <a:close/>
                </a:path>
              </a:pathLst>
            </a:custGeom>
            <a:solidFill>
              <a:srgbClr val="08598E"/>
            </a:solidFill>
            <a:ln>
              <a:solidFill>
                <a:srgbClr val="08598E"/>
              </a:solidFill>
            </a:ln>
          </p:spPr>
          <p:txBody>
            <a:bodyPr wrap="square" lIns="0" tIns="0" rIns="0" bIns="0" rtlCol="0"/>
            <a:lstStyle/>
            <a:p>
              <a:endParaRPr sz="4997"/>
            </a:p>
          </p:txBody>
        </p:sp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FCD353F7-CA72-4FB3-87F8-DC6663967BF6}"/>
                </a:ext>
              </a:extLst>
            </p:cNvPr>
            <p:cNvSpPr/>
            <p:nvPr/>
          </p:nvSpPr>
          <p:spPr>
            <a:xfrm>
              <a:off x="2719095" y="0"/>
              <a:ext cx="100305" cy="1136311"/>
            </a:xfrm>
            <a:custGeom>
              <a:avLst/>
              <a:gdLst/>
              <a:ahLst/>
              <a:cxnLst/>
              <a:rect l="l" t="t" r="r" b="b"/>
              <a:pathLst>
                <a:path w="220345" h="2496185">
                  <a:moveTo>
                    <a:pt x="219888" y="0"/>
                  </a:moveTo>
                  <a:lnTo>
                    <a:pt x="0" y="0"/>
                  </a:lnTo>
                  <a:lnTo>
                    <a:pt x="0" y="2495871"/>
                  </a:lnTo>
                  <a:lnTo>
                    <a:pt x="219888" y="2495871"/>
                  </a:lnTo>
                  <a:lnTo>
                    <a:pt x="219888" y="0"/>
                  </a:lnTo>
                  <a:close/>
                </a:path>
              </a:pathLst>
            </a:custGeom>
            <a:solidFill>
              <a:srgbClr val="08598E"/>
            </a:solidFill>
          </p:spPr>
          <p:txBody>
            <a:bodyPr wrap="square" lIns="0" tIns="0" rIns="0" bIns="0" rtlCol="0"/>
            <a:lstStyle/>
            <a:p>
              <a:endParaRPr sz="4997"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17D4078-223B-4AA3-BB79-63CB038544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21" y="262544"/>
            <a:ext cx="2406083" cy="9541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4976B9-ED47-4C33-9D51-E0EFDAF8FC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78" y="4951933"/>
            <a:ext cx="19848779" cy="1916875"/>
          </a:xfrm>
          <a:prstGeom prst="rect">
            <a:avLst/>
          </a:prstGeom>
        </p:spPr>
      </p:pic>
      <p:sp>
        <p:nvSpPr>
          <p:cNvPr id="33" name="Скругленный прямоугольник 55">
            <a:extLst>
              <a:ext uri="{FF2B5EF4-FFF2-40B4-BE49-F238E27FC236}">
                <a16:creationId xmlns:a16="http://schemas.microsoft.com/office/drawing/2014/main" id="{D1C3AF90-BA3B-4A6E-82E4-BEDCE33A489A}"/>
              </a:ext>
            </a:extLst>
          </p:cNvPr>
          <p:cNvSpPr/>
          <p:nvPr userDrawn="1"/>
        </p:nvSpPr>
        <p:spPr>
          <a:xfrm rot="2700000">
            <a:off x="11562110" y="6233338"/>
            <a:ext cx="392596" cy="392596"/>
          </a:xfrm>
          <a:prstGeom prst="roundRect">
            <a:avLst/>
          </a:prstGeom>
          <a:solidFill>
            <a:srgbClr val="085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97"/>
          </a:p>
        </p:txBody>
      </p:sp>
      <p:sp>
        <p:nvSpPr>
          <p:cNvPr id="34" name="Номер слайда 64">
            <a:extLst>
              <a:ext uri="{FF2B5EF4-FFF2-40B4-BE49-F238E27FC236}">
                <a16:creationId xmlns:a16="http://schemas.microsoft.com/office/drawing/2014/main" id="{E11D7C09-905C-4626-B65D-FFBFA42899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84000" y="6351660"/>
            <a:ext cx="204963" cy="143565"/>
          </a:xfrm>
        </p:spPr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chemeClr val="bg1"/>
                </a:solidFill>
                <a:latin typeface="Pragmatica"/>
              </a:rPr>
              <a:pPr marL="33866"/>
              <a:t>‹#›</a:t>
            </a:fld>
            <a:endParaRPr lang="ru-RU" dirty="0">
              <a:solidFill>
                <a:schemeClr val="bg1"/>
              </a:solidFill>
              <a:latin typeface="Pragmatica"/>
            </a:endParaRPr>
          </a:p>
        </p:txBody>
      </p:sp>
    </p:spTree>
    <p:extLst>
      <p:ext uri="{BB962C8B-B14F-4D97-AF65-F5344CB8AC3E}">
        <p14:creationId xmlns:p14="http://schemas.microsoft.com/office/powerpoint/2010/main" val="255919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1094D-3B74-41B6-9650-4B76104E8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9093B-58A4-4D65-9B38-FEAC3247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BAB35-97FE-44DB-B006-73C8E96E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7BD7-C6F6-40D6-9513-EFBE6465D06B}" type="datetime1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D58C3-F0F6-4B00-9372-7AC32279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F1700D-CE8D-4393-A0DB-4A33103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7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>
          <a:xfrm>
            <a:off x="3173" y="0"/>
            <a:ext cx="121888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403273" y="1160201"/>
            <a:ext cx="6788727" cy="4537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66410" y="6273800"/>
            <a:ext cx="2743200" cy="584200"/>
          </a:xfrm>
        </p:spPr>
        <p:txBody>
          <a:bodyPr/>
          <a:lstStyle>
            <a:lvl1pPr>
              <a:defRPr sz="1400"/>
            </a:lvl1pPr>
          </a:lstStyle>
          <a:p>
            <a:fld id="{10AB9E68-CFC7-4048-970F-4F3077B81D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66811" y="1165664"/>
            <a:ext cx="4533500" cy="453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2" y="0"/>
            <a:ext cx="1163638" cy="11602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173" y="1163163"/>
            <a:ext cx="1163638" cy="1160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64983" y="1165664"/>
            <a:ext cx="1163638" cy="1160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964703" y="5697799"/>
            <a:ext cx="1163638" cy="11602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9131516" y="5122176"/>
            <a:ext cx="576000" cy="576000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1040035" y="587163"/>
            <a:ext cx="576000" cy="576000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7638" y="5697538"/>
            <a:ext cx="576000" cy="576000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97007" y="1163376"/>
            <a:ext cx="2267996" cy="226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97007" y="3430176"/>
            <a:ext cx="2268000" cy="226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0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60462"/>
            <a:ext cx="12192000" cy="5113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261"/>
            <a:ext cx="9725623" cy="1160202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13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261"/>
            <a:ext cx="9725623" cy="1160202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60462"/>
            <a:ext cx="12192000" cy="5113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261"/>
            <a:ext cx="9725623" cy="1160202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9" y="177018"/>
            <a:ext cx="10846011" cy="61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60462"/>
            <a:ext cx="12192000" cy="5113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261"/>
            <a:ext cx="9725623" cy="1160202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90" y="2171374"/>
            <a:ext cx="7560523" cy="41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60462"/>
            <a:ext cx="12192000" cy="5113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261"/>
            <a:ext cx="9725623" cy="1160202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60" y="2171374"/>
            <a:ext cx="7560523" cy="41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60462"/>
            <a:ext cx="12192000" cy="5113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186" y="261"/>
            <a:ext cx="9725623" cy="1160202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9" y="177018"/>
            <a:ext cx="10846011" cy="610088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C3A782-DED7-0240-ACD7-1FDD0B15CF26}"/>
              </a:ext>
            </a:extLst>
          </p:cNvPr>
          <p:cNvSpPr/>
          <p:nvPr userDrawn="1"/>
        </p:nvSpPr>
        <p:spPr>
          <a:xfrm>
            <a:off x="-2" y="6273800"/>
            <a:ext cx="12192000" cy="5839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60462"/>
            <a:ext cx="12192000" cy="5113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261"/>
            <a:ext cx="9725623" cy="1160202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FDA5FF-D119-2D4A-89C5-C50DAEA172CA}"/>
              </a:ext>
            </a:extLst>
          </p:cNvPr>
          <p:cNvSpPr/>
          <p:nvPr userDrawn="1"/>
        </p:nvSpPr>
        <p:spPr>
          <a:xfrm>
            <a:off x="-2" y="-3579"/>
            <a:ext cx="1163640" cy="11640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9071C7-FB72-A24F-B8E2-F5FB028EF5A1}"/>
              </a:ext>
            </a:extLst>
          </p:cNvPr>
          <p:cNvSpPr/>
          <p:nvPr userDrawn="1"/>
        </p:nvSpPr>
        <p:spPr>
          <a:xfrm>
            <a:off x="11029068" y="0"/>
            <a:ext cx="1163640" cy="11640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261"/>
            <a:ext cx="9725623" cy="1160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3638" y="1628775"/>
            <a:ext cx="9864724" cy="173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62"/>
            <a:ext cx="1163638" cy="11602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34390" r="16452" b="36155"/>
          <a:stretch/>
        </p:blipFill>
        <p:spPr>
          <a:xfrm>
            <a:off x="-1" y="357002"/>
            <a:ext cx="1163640" cy="512002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028362" y="261"/>
            <a:ext cx="1163638" cy="11602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64725" y="6572249"/>
            <a:ext cx="1163638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78941" y="6569074"/>
            <a:ext cx="261461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C94BD73-9479-5D49-AFEE-472A37D46A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9652506" y="6569074"/>
            <a:ext cx="979083" cy="28892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&gt;&gt;</a:t>
            </a:r>
            <a:endParaRPr lang="ru-RU" sz="12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163638" y="6273800"/>
            <a:ext cx="3956764" cy="576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DIN Pro" charset="0"/>
                <a:ea typeface="DIN Pro" charset="0"/>
                <a:cs typeface="DIN Pro" charset="0"/>
              </a:defRPr>
            </a:lvl1pPr>
          </a:lstStyle>
          <a:p>
            <a:r>
              <a:rPr lang="en-US" sz="1600" b="0" i="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nopriz.ru</a:t>
            </a:r>
            <a:endParaRPr lang="ru-RU" sz="16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2" r:id="rId4"/>
    <p:sldLayoutId id="2147483651" r:id="rId5"/>
    <p:sldLayoutId id="2147483653" r:id="rId6"/>
    <p:sldLayoutId id="2147483654" r:id="rId7"/>
    <p:sldLayoutId id="2147483678" r:id="rId8"/>
    <p:sldLayoutId id="2147483690" r:id="rId9"/>
    <p:sldLayoutId id="2147483691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500" b="0" i="0" kern="1200">
          <a:solidFill>
            <a:schemeClr val="tx1"/>
          </a:solidFill>
          <a:latin typeface="DIN Pro Medium" charset="0"/>
          <a:ea typeface="DIN Pro Medium" charset="0"/>
          <a:cs typeface="DIN Pro Mediu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500" b="0" i="0" kern="1200">
          <a:solidFill>
            <a:schemeClr val="tx1"/>
          </a:solidFill>
          <a:latin typeface="DIN Pro Medium" charset="0"/>
          <a:ea typeface="DIN Pro Medium" charset="0"/>
          <a:cs typeface="DIN Pro Mediu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500" b="0" i="0" kern="1200">
          <a:solidFill>
            <a:schemeClr val="tx1"/>
          </a:solidFill>
          <a:latin typeface="DIN Pro Medium" charset="0"/>
          <a:ea typeface="DIN Pro Medium" charset="0"/>
          <a:cs typeface="DIN Pro Mediu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500" b="0" i="0" kern="1200">
          <a:solidFill>
            <a:schemeClr val="tx1"/>
          </a:solidFill>
          <a:latin typeface="DIN Pro Medium" charset="0"/>
          <a:ea typeface="DIN Pro Medium" charset="0"/>
          <a:cs typeface="DIN Pro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 userDrawn="1">
          <p15:clr>
            <a:srgbClr val="F26B43"/>
          </p15:clr>
        </p15:guide>
        <p15:guide id="2" pos="6947" userDrawn="1">
          <p15:clr>
            <a:srgbClr val="F26B43"/>
          </p15:clr>
        </p15:guide>
        <p15:guide id="3" orient="horz" pos="731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56FB73-D107-014F-A592-D4E2C1C8EB06}"/>
              </a:ext>
            </a:extLst>
          </p:cNvPr>
          <p:cNvSpPr/>
          <p:nvPr/>
        </p:nvSpPr>
        <p:spPr>
          <a:xfrm>
            <a:off x="0" y="6249401"/>
            <a:ext cx="12192000" cy="6083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0346C9B4-3CE9-444A-BED8-704156B5E449}"/>
              </a:ext>
            </a:extLst>
          </p:cNvPr>
          <p:cNvSpPr txBox="1">
            <a:spLocks/>
          </p:cNvSpPr>
          <p:nvPr/>
        </p:nvSpPr>
        <p:spPr>
          <a:xfrm>
            <a:off x="1163637" y="2198707"/>
            <a:ext cx="9864725" cy="2807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</a:rPr>
              <a:t>Стимулирование внедрения отечественных программных решений в практику архитектурно-строительного проектирования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 выполнения инженерных изысканий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bg1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</a:rPr>
              <a:t>Неклюдов А.Ю.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НОПРИЗ</a:t>
            </a:r>
          </a:p>
        </p:txBody>
      </p:sp>
    </p:spTree>
    <p:extLst>
      <p:ext uri="{BB962C8B-B14F-4D97-AF65-F5344CB8AC3E}">
        <p14:creationId xmlns:p14="http://schemas.microsoft.com/office/powerpoint/2010/main" val="385722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43600A-0BBC-1A44-80C6-6DA6E324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61"/>
            <a:ext cx="9905009" cy="1160202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3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Мультидисциплинарность</a:t>
            </a:r>
            <a:r>
              <a:rPr lang="ru-RU" altLang="ru-RU" sz="3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ru-RU" altLang="ru-RU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ru-RU" sz="2800" dirty="0">
                <a:solidFill>
                  <a:srgbClr val="005C97"/>
                </a:solidFill>
                <a:latin typeface="+mn-lt"/>
                <a:cs typeface="Arial" panose="020B0604020202020204" pitchFamily="34" charset="0"/>
              </a:rPr>
              <a:t>– интегрирование различных направлений в цельную систему</a:t>
            </a:r>
            <a:endParaRPr lang="ru-RU" altLang="ru-RU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467A75-DB8A-4D4E-B352-A5BA9D0B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52" y="1160463"/>
            <a:ext cx="9223948" cy="51234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A40B3F-BA76-EC4A-8200-12E768DB0512}"/>
              </a:ext>
            </a:extLst>
          </p:cNvPr>
          <p:cNvSpPr txBox="1"/>
          <p:nvPr/>
        </p:nvSpPr>
        <p:spPr>
          <a:xfrm>
            <a:off x="11574937" y="1259443"/>
            <a:ext cx="381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endParaRPr lang="ru-RU" altLang="ru-RU" sz="1600" i="1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FC784-876D-7241-8810-391D893423BD}"/>
              </a:ext>
            </a:extLst>
          </p:cNvPr>
          <p:cNvSpPr txBox="1"/>
          <p:nvPr/>
        </p:nvSpPr>
        <p:spPr>
          <a:xfrm>
            <a:off x="104504" y="1444109"/>
            <a:ext cx="2968052" cy="46998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76" b="1" i="1" dirty="0">
                <a:solidFill>
                  <a:srgbClr val="005C97"/>
                </a:solidFill>
                <a:ea typeface="Roboto" panose="02000000000000000000" pitchFamily="2" charset="0"/>
                <a:cs typeface="Roboto" panose="02000000000000000000" pitchFamily="2" charset="0"/>
              </a:rPr>
              <a:t>5 интегральных параметров:</a:t>
            </a:r>
          </a:p>
          <a:p>
            <a:pPr eaLnBrk="1" hangingPunct="1"/>
            <a:endParaRPr lang="ru-RU" altLang="ru-RU" sz="1576" i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Экологическое воздействие </a:t>
            </a:r>
            <a:b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– здоровье биосферы,</a:t>
            </a:r>
          </a:p>
          <a:p>
            <a:pPr marL="285750" indent="-285750" eaLnBrk="1" hangingPunct="1">
              <a:buFontTx/>
              <a:buChar char="-"/>
            </a:pPr>
            <a:endParaRPr lang="ru-RU" altLang="ru-RU" sz="1576" i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Здоровье человека </a:t>
            </a:r>
            <a:b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и общества, </a:t>
            </a:r>
          </a:p>
          <a:p>
            <a:pPr marL="285750" indent="-285750" eaLnBrk="1" hangingPunct="1">
              <a:buFontTx/>
              <a:buChar char="-"/>
            </a:pPr>
            <a:endParaRPr lang="ru-RU" altLang="ru-RU" sz="1576" i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Переработка отходов потребления,</a:t>
            </a:r>
          </a:p>
          <a:p>
            <a:pPr marL="285750" indent="-285750" eaLnBrk="1" hangingPunct="1">
              <a:buFontTx/>
              <a:buChar char="-"/>
            </a:pPr>
            <a:endParaRPr lang="ru-RU" altLang="ru-RU" sz="1576" i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Выбросы </a:t>
            </a:r>
            <a:b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CO2 – </a:t>
            </a: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эквивалента </a:t>
            </a:r>
            <a:b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и энергопотребление,</a:t>
            </a:r>
          </a:p>
          <a:p>
            <a:pPr marL="285750" indent="-285750" eaLnBrk="1" hangingPunct="1">
              <a:buFontTx/>
              <a:buChar char="-"/>
            </a:pPr>
            <a:endParaRPr lang="ru-RU" altLang="ru-RU" sz="1576" i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Водопотребление </a:t>
            </a:r>
            <a:b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altLang="ru-RU" sz="1576" i="1" dirty="0">
                <a:ea typeface="Roboto" panose="02000000000000000000" pitchFamily="2" charset="0"/>
                <a:cs typeface="Roboto" panose="02000000000000000000" pitchFamily="2" charset="0"/>
              </a:rPr>
              <a:t>и водопользование</a:t>
            </a:r>
            <a:endParaRPr lang="ru-RU" altLang="ru-RU" sz="1394" i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2A9893C-D57E-A445-958D-9C8C365DE012}"/>
              </a:ext>
            </a:extLst>
          </p:cNvPr>
          <p:cNvSpPr txBox="1">
            <a:spLocks/>
          </p:cNvSpPr>
          <p:nvPr/>
        </p:nvSpPr>
        <p:spPr>
          <a:xfrm>
            <a:off x="367371" y="5987630"/>
            <a:ext cx="11207566" cy="1160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altLang="ru-RU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Трансдисциплинарность</a:t>
            </a:r>
            <a:r>
              <a:rPr lang="ru-RU" altLang="ru-RU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– снятие всех рамок и барьеров</a:t>
            </a:r>
            <a:endParaRPr lang="ru-RU" altLang="ru-RU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43600A-0BBC-1A44-80C6-6DA6E324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61"/>
            <a:ext cx="9905009" cy="116020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>
                <a:solidFill>
                  <a:srgbClr val="005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Основные параметры подсистем здания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B3C22C0-4DFC-FA4B-8388-6F4CC517B574}"/>
              </a:ext>
            </a:extLst>
          </p:cNvPr>
          <p:cNvGraphicFramePr>
            <a:graphicFrameLocks noGrp="1"/>
          </p:cNvGraphicFramePr>
          <p:nvPr/>
        </p:nvGraphicFramePr>
        <p:xfrm>
          <a:off x="828057" y="1435100"/>
          <a:ext cx="10576169" cy="385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091154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52129"/>
                    </a:ext>
                  </a:extLst>
                </a:gridCol>
                <a:gridCol w="1567231">
                  <a:extLst>
                    <a:ext uri="{9D8B030D-6E8A-4147-A177-3AD203B41FA5}">
                      <a16:colId xmlns:a16="http://schemas.microsoft.com/office/drawing/2014/main" val="718009842"/>
                    </a:ext>
                  </a:extLst>
                </a:gridCol>
                <a:gridCol w="4944938">
                  <a:extLst>
                    <a:ext uri="{9D8B030D-6E8A-4147-A177-3AD203B41FA5}">
                      <a16:colId xmlns:a16="http://schemas.microsoft.com/office/drawing/2014/main" val="244721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Подсистема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Срок службы (долговечность),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Совокупная стоимость владения, 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Основная функция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61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50-100+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Восприятие нагрузок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4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Несущие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30-40%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Восприятие нагрузок, устойчивость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9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Наружные ограждающие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10-20%+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Поддержание параметров внутренней среды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4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Внутренние ограждающие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Формирование объемно-планировочных </a:t>
                      </a:r>
                      <a:br>
                        <a:rPr lang="ru-RU" dirty="0"/>
                      </a:br>
                      <a:r>
                        <a:rPr lang="ru-RU" dirty="0"/>
                        <a:t>и функционально-планировочных решений </a:t>
                      </a:r>
                      <a:br>
                        <a:rPr lang="ru-RU" dirty="0"/>
                      </a:br>
                      <a:r>
                        <a:rPr lang="ru-RU" dirty="0"/>
                        <a:t>+ защита от шума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155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Инженерное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30-40%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Поддержание параметров внутренней среды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016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C102BB-46EC-2F46-A0E3-5987EB64677B}"/>
              </a:ext>
            </a:extLst>
          </p:cNvPr>
          <p:cNvSpPr txBox="1"/>
          <p:nvPr/>
        </p:nvSpPr>
        <p:spPr>
          <a:xfrm>
            <a:off x="1323658" y="5558889"/>
            <a:ext cx="9864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Внутренняя среда: объемно-планировочные решения, тепловой режим, воздушный режим, </a:t>
            </a:r>
            <a:br>
              <a:rPr lang="ru-RU" dirty="0"/>
            </a:br>
            <a:r>
              <a:rPr lang="ru-RU" dirty="0"/>
              <a:t>световой режим, защита от шума</a:t>
            </a:r>
          </a:p>
        </p:txBody>
      </p:sp>
    </p:spTree>
    <p:extLst>
      <p:ext uri="{BB962C8B-B14F-4D97-AF65-F5344CB8AC3E}">
        <p14:creationId xmlns:p14="http://schemas.microsoft.com/office/powerpoint/2010/main" val="60992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11638A-7D48-814F-88CD-67580396E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8" y="1160463"/>
            <a:ext cx="6805986" cy="45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3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43600A-0BBC-1A44-80C6-6DA6E324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Взаимодействие с АРПП «Отечественный софт»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727454-4C06-6545-8112-517279C5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49" y="2030432"/>
            <a:ext cx="6614433" cy="3812092"/>
          </a:xfrm>
          <a:prstGeom prst="rect">
            <a:avLst/>
          </a:prstGeom>
          <a:ln w="15875">
            <a:solidFill>
              <a:srgbClr val="005C97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58AFD0-6FB7-A148-8440-1F75941D7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18" y="1628775"/>
            <a:ext cx="6075242" cy="3261366"/>
          </a:xfrm>
          <a:prstGeom prst="rect">
            <a:avLst/>
          </a:prstGeom>
          <a:ln w="15875">
            <a:solidFill>
              <a:srgbClr val="005C97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740CDA-BD4A-4149-A3A6-036881BCF104}"/>
              </a:ext>
            </a:extLst>
          </p:cNvPr>
          <p:cNvSpPr txBox="1"/>
          <p:nvPr/>
        </p:nvSpPr>
        <p:spPr>
          <a:xfrm>
            <a:off x="425074" y="5139285"/>
            <a:ext cx="114317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18.04.2025 </a:t>
            </a:r>
          </a:p>
          <a:p>
            <a:r>
              <a:rPr lang="ru-RU" altLang="ru-RU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на </a:t>
            </a:r>
            <a:r>
              <a:rPr lang="en-US" altLang="ru-RU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XIV </a:t>
            </a:r>
            <a:r>
              <a:rPr lang="ru-RU" altLang="ru-RU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Съезде НОПРИЗ подписано </a:t>
            </a:r>
          </a:p>
          <a:p>
            <a:r>
              <a:rPr lang="ru-RU" altLang="ru-RU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Соглашение о взаимодействии </a:t>
            </a:r>
          </a:p>
          <a:p>
            <a:r>
              <a:rPr lang="ru-RU" altLang="ru-RU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с ведущей отраслевой ассоциацией разработчиков отечественного ПО</a:t>
            </a:r>
            <a:endParaRPr lang="ru-RU" sz="2400" dirty="0">
              <a:solidFill>
                <a:srgbClr val="005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5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43600A-0BBC-1A44-80C6-6DA6E324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План мероприятий </a:t>
            </a:r>
            <a:br>
              <a:rPr lang="ru-RU" altLang="ru-RU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ru-RU" sz="36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по стимулированию внедрения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79B27-112E-5443-8A57-753871F2B4CD}"/>
              </a:ext>
            </a:extLst>
          </p:cNvPr>
          <p:cNvSpPr txBox="1"/>
          <p:nvPr/>
        </p:nvSpPr>
        <p:spPr>
          <a:xfrm>
            <a:off x="431052" y="2036430"/>
            <a:ext cx="513029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dirty="0">
                <a:solidFill>
                  <a:srgbClr val="005C97"/>
                </a:solidFill>
                <a:latin typeface="+mj-lt"/>
              </a:rPr>
              <a:t>Тематические блоки: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5C97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1. Административные события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2. Территории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3. Технологии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4. Компетенции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A6779-B9BC-4C40-A903-F9DA27946252}"/>
              </a:ext>
            </a:extLst>
          </p:cNvPr>
          <p:cNvSpPr txBox="1"/>
          <p:nvPr/>
        </p:nvSpPr>
        <p:spPr>
          <a:xfrm>
            <a:off x="5036490" y="1160463"/>
            <a:ext cx="2338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с</a:t>
            </a:r>
            <a:r>
              <a:rPr lang="ru-RU" sz="32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огласован!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Скругленная соединительная линия 10">
            <a:extLst>
              <a:ext uri="{FF2B5EF4-FFF2-40B4-BE49-F238E27FC236}">
                <a16:creationId xmlns:a16="http://schemas.microsoft.com/office/drawing/2014/main" id="{284D99B2-6A32-6245-A84B-2DEB954D006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89030" y="2221043"/>
            <a:ext cx="839449" cy="774492"/>
          </a:xfrm>
          <a:prstGeom prst="curvedConnector3">
            <a:avLst>
              <a:gd name="adj1" fmla="val 121429"/>
            </a:avLst>
          </a:prstGeom>
          <a:ln w="12700">
            <a:solidFill>
              <a:srgbClr val="005C97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A5B052-FA10-E441-AF7E-04573913B4EE}"/>
              </a:ext>
            </a:extLst>
          </p:cNvPr>
          <p:cNvSpPr txBox="1"/>
          <p:nvPr/>
        </p:nvSpPr>
        <p:spPr>
          <a:xfrm>
            <a:off x="6095999" y="2365635"/>
            <a:ext cx="489045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5C97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1.1 Комплексный законопроект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5C97"/>
              </a:solidFill>
              <a:latin typeface="+mj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1.2. Параметрический метод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 нормирования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5C97"/>
              </a:solidFill>
              <a:latin typeface="+mj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1.3. Работа с организациями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 экспертизы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5C97"/>
              </a:solidFill>
              <a:latin typeface="+mj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1.4. Организация опросов</a:t>
            </a:r>
          </a:p>
          <a:p>
            <a:pPr algn="r"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профессионального сообщества 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5C97"/>
                </a:solidFill>
                <a:latin typeface="+mj-lt"/>
              </a:rPr>
              <a:t>об отраслевых потребностях участников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строительно-инвестиционного цикла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005C97"/>
              </a:solidFill>
              <a:latin typeface="+mj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005C9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42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D7B4C-B76F-3A11-F009-134FCF6F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53;p18">
            <a:extLst>
              <a:ext uri="{FF2B5EF4-FFF2-40B4-BE49-F238E27FC236}">
                <a16:creationId xmlns:a16="http://schemas.microsoft.com/office/drawing/2014/main" id="{81DCC26F-1B55-F1CB-61DF-66C3E0A125E2}"/>
              </a:ext>
            </a:extLst>
          </p:cNvPr>
          <p:cNvGrpSpPr/>
          <p:nvPr/>
        </p:nvGrpSpPr>
        <p:grpSpPr>
          <a:xfrm>
            <a:off x="3782889" y="1339652"/>
            <a:ext cx="4087123" cy="4087122"/>
            <a:chOff x="8537575" y="3646487"/>
            <a:chExt cx="7307263" cy="7307263"/>
          </a:xfrm>
        </p:grpSpPr>
        <p:sp>
          <p:nvSpPr>
            <p:cNvPr id="11" name="Google Shape;454;p18">
              <a:extLst>
                <a:ext uri="{FF2B5EF4-FFF2-40B4-BE49-F238E27FC236}">
                  <a16:creationId xmlns:a16="http://schemas.microsoft.com/office/drawing/2014/main" id="{8A6CF001-DE76-F648-5837-92D5A6ADEF5E}"/>
                </a:ext>
              </a:extLst>
            </p:cNvPr>
            <p:cNvSpPr/>
            <p:nvPr/>
          </p:nvSpPr>
          <p:spPr>
            <a:xfrm>
              <a:off x="8537575" y="5473700"/>
              <a:ext cx="3654425" cy="3652838"/>
            </a:xfrm>
            <a:custGeom>
              <a:avLst/>
              <a:gdLst/>
              <a:ahLst/>
              <a:cxnLst/>
              <a:rect l="0" t="0" r="0" b="0"/>
              <a:pathLst>
                <a:path w="2940" h="2939" extrusionOk="0">
                  <a:moveTo>
                    <a:pt x="2237" y="375"/>
                  </a:moveTo>
                  <a:cubicBezTo>
                    <a:pt x="2202" y="411"/>
                    <a:pt x="2197" y="469"/>
                    <a:pt x="2219" y="529"/>
                  </a:cubicBezTo>
                  <a:cubicBezTo>
                    <a:pt x="2230" y="560"/>
                    <a:pt x="2223" y="596"/>
                    <a:pt x="2199" y="621"/>
                  </a:cubicBezTo>
                  <a:cubicBezTo>
                    <a:pt x="2198" y="622"/>
                    <a:pt x="2198" y="622"/>
                    <a:pt x="2198" y="622"/>
                  </a:cubicBezTo>
                  <a:cubicBezTo>
                    <a:pt x="2173" y="647"/>
                    <a:pt x="2142" y="659"/>
                    <a:pt x="2123" y="652"/>
                  </a:cubicBezTo>
                  <a:cubicBezTo>
                    <a:pt x="1470" y="0"/>
                    <a:pt x="1470" y="0"/>
                    <a:pt x="1470" y="0"/>
                  </a:cubicBezTo>
                  <a:cubicBezTo>
                    <a:pt x="817" y="652"/>
                    <a:pt x="817" y="652"/>
                    <a:pt x="817" y="652"/>
                  </a:cubicBezTo>
                  <a:cubicBezTo>
                    <a:pt x="811" y="672"/>
                    <a:pt x="822" y="702"/>
                    <a:pt x="848" y="728"/>
                  </a:cubicBezTo>
                  <a:cubicBezTo>
                    <a:pt x="848" y="728"/>
                    <a:pt x="848" y="728"/>
                    <a:pt x="848" y="728"/>
                  </a:cubicBezTo>
                  <a:cubicBezTo>
                    <a:pt x="874" y="753"/>
                    <a:pt x="910" y="760"/>
                    <a:pt x="940" y="749"/>
                  </a:cubicBezTo>
                  <a:cubicBezTo>
                    <a:pt x="1001" y="727"/>
                    <a:pt x="1059" y="732"/>
                    <a:pt x="1095" y="767"/>
                  </a:cubicBezTo>
                  <a:cubicBezTo>
                    <a:pt x="1153" y="826"/>
                    <a:pt x="1128" y="947"/>
                    <a:pt x="1037" y="1037"/>
                  </a:cubicBezTo>
                  <a:cubicBezTo>
                    <a:pt x="947" y="1127"/>
                    <a:pt x="826" y="1153"/>
                    <a:pt x="768" y="1094"/>
                  </a:cubicBezTo>
                  <a:cubicBezTo>
                    <a:pt x="732" y="1059"/>
                    <a:pt x="727" y="1000"/>
                    <a:pt x="749" y="940"/>
                  </a:cubicBezTo>
                  <a:cubicBezTo>
                    <a:pt x="760" y="910"/>
                    <a:pt x="754" y="873"/>
                    <a:pt x="729" y="848"/>
                  </a:cubicBezTo>
                  <a:cubicBezTo>
                    <a:pt x="729" y="848"/>
                    <a:pt x="728" y="847"/>
                    <a:pt x="728" y="847"/>
                  </a:cubicBezTo>
                  <a:cubicBezTo>
                    <a:pt x="703" y="822"/>
                    <a:pt x="672" y="810"/>
                    <a:pt x="653" y="817"/>
                  </a:cubicBezTo>
                  <a:cubicBezTo>
                    <a:pt x="0" y="1469"/>
                    <a:pt x="0" y="1469"/>
                    <a:pt x="0" y="1469"/>
                  </a:cubicBezTo>
                  <a:cubicBezTo>
                    <a:pt x="653" y="2122"/>
                    <a:pt x="653" y="2122"/>
                    <a:pt x="653" y="2122"/>
                  </a:cubicBezTo>
                  <a:cubicBezTo>
                    <a:pt x="660" y="2141"/>
                    <a:pt x="648" y="2172"/>
                    <a:pt x="623" y="2197"/>
                  </a:cubicBezTo>
                  <a:cubicBezTo>
                    <a:pt x="622" y="2198"/>
                    <a:pt x="622" y="2198"/>
                    <a:pt x="622" y="2198"/>
                  </a:cubicBezTo>
                  <a:cubicBezTo>
                    <a:pt x="597" y="2223"/>
                    <a:pt x="560" y="2229"/>
                    <a:pt x="530" y="2218"/>
                  </a:cubicBezTo>
                  <a:cubicBezTo>
                    <a:pt x="469" y="2197"/>
                    <a:pt x="411" y="2201"/>
                    <a:pt x="376" y="2237"/>
                  </a:cubicBezTo>
                  <a:cubicBezTo>
                    <a:pt x="317" y="2295"/>
                    <a:pt x="343" y="2416"/>
                    <a:pt x="433" y="2507"/>
                  </a:cubicBezTo>
                  <a:cubicBezTo>
                    <a:pt x="523" y="2597"/>
                    <a:pt x="644" y="2623"/>
                    <a:pt x="703" y="2564"/>
                  </a:cubicBezTo>
                  <a:cubicBezTo>
                    <a:pt x="738" y="2528"/>
                    <a:pt x="743" y="2470"/>
                    <a:pt x="721" y="2410"/>
                  </a:cubicBezTo>
                  <a:cubicBezTo>
                    <a:pt x="710" y="2379"/>
                    <a:pt x="717" y="2343"/>
                    <a:pt x="741" y="2317"/>
                  </a:cubicBezTo>
                  <a:cubicBezTo>
                    <a:pt x="742" y="2317"/>
                    <a:pt x="742" y="2317"/>
                    <a:pt x="742" y="2317"/>
                  </a:cubicBezTo>
                  <a:cubicBezTo>
                    <a:pt x="767" y="2292"/>
                    <a:pt x="798" y="2280"/>
                    <a:pt x="817" y="2287"/>
                  </a:cubicBezTo>
                  <a:cubicBezTo>
                    <a:pt x="1470" y="2939"/>
                    <a:pt x="1470" y="2939"/>
                    <a:pt x="1470" y="2939"/>
                  </a:cubicBezTo>
                  <a:cubicBezTo>
                    <a:pt x="2123" y="2287"/>
                    <a:pt x="2123" y="2287"/>
                    <a:pt x="2123" y="2287"/>
                  </a:cubicBezTo>
                  <a:cubicBezTo>
                    <a:pt x="2129" y="2267"/>
                    <a:pt x="2118" y="2237"/>
                    <a:pt x="2092" y="2211"/>
                  </a:cubicBezTo>
                  <a:cubicBezTo>
                    <a:pt x="2092" y="2211"/>
                    <a:pt x="2092" y="2211"/>
                    <a:pt x="2092" y="2211"/>
                  </a:cubicBezTo>
                  <a:cubicBezTo>
                    <a:pt x="2066" y="2186"/>
                    <a:pt x="2030" y="2179"/>
                    <a:pt x="2000" y="2190"/>
                  </a:cubicBezTo>
                  <a:cubicBezTo>
                    <a:pt x="1939" y="2212"/>
                    <a:pt x="1881" y="2207"/>
                    <a:pt x="1845" y="2172"/>
                  </a:cubicBezTo>
                  <a:cubicBezTo>
                    <a:pt x="1787" y="2113"/>
                    <a:pt x="1812" y="1992"/>
                    <a:pt x="1903" y="1902"/>
                  </a:cubicBezTo>
                  <a:cubicBezTo>
                    <a:pt x="1993" y="1812"/>
                    <a:pt x="2114" y="1786"/>
                    <a:pt x="2172" y="1845"/>
                  </a:cubicBezTo>
                  <a:cubicBezTo>
                    <a:pt x="2208" y="1880"/>
                    <a:pt x="2213" y="1938"/>
                    <a:pt x="2191" y="1999"/>
                  </a:cubicBezTo>
                  <a:cubicBezTo>
                    <a:pt x="2180" y="2029"/>
                    <a:pt x="2186" y="2066"/>
                    <a:pt x="2211" y="2091"/>
                  </a:cubicBezTo>
                  <a:cubicBezTo>
                    <a:pt x="2211" y="2091"/>
                    <a:pt x="2212" y="2092"/>
                    <a:pt x="2212" y="2092"/>
                  </a:cubicBezTo>
                  <a:cubicBezTo>
                    <a:pt x="2237" y="2117"/>
                    <a:pt x="2268" y="2129"/>
                    <a:pt x="2287" y="2122"/>
                  </a:cubicBezTo>
                  <a:cubicBezTo>
                    <a:pt x="2940" y="1469"/>
                    <a:pt x="2940" y="1469"/>
                    <a:pt x="2940" y="1469"/>
                  </a:cubicBezTo>
                  <a:cubicBezTo>
                    <a:pt x="2287" y="817"/>
                    <a:pt x="2287" y="817"/>
                    <a:pt x="2287" y="817"/>
                  </a:cubicBezTo>
                  <a:cubicBezTo>
                    <a:pt x="2280" y="798"/>
                    <a:pt x="2292" y="767"/>
                    <a:pt x="2317" y="742"/>
                  </a:cubicBezTo>
                  <a:cubicBezTo>
                    <a:pt x="2318" y="741"/>
                    <a:pt x="2318" y="741"/>
                    <a:pt x="2318" y="741"/>
                  </a:cubicBezTo>
                  <a:cubicBezTo>
                    <a:pt x="2343" y="716"/>
                    <a:pt x="2380" y="709"/>
                    <a:pt x="2410" y="720"/>
                  </a:cubicBezTo>
                  <a:cubicBezTo>
                    <a:pt x="2471" y="742"/>
                    <a:pt x="2529" y="738"/>
                    <a:pt x="2564" y="702"/>
                  </a:cubicBezTo>
                  <a:cubicBezTo>
                    <a:pt x="2623" y="644"/>
                    <a:pt x="2597" y="523"/>
                    <a:pt x="2507" y="432"/>
                  </a:cubicBezTo>
                  <a:cubicBezTo>
                    <a:pt x="2417" y="342"/>
                    <a:pt x="2296" y="316"/>
                    <a:pt x="2237" y="3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55;p18">
              <a:extLst>
                <a:ext uri="{FF2B5EF4-FFF2-40B4-BE49-F238E27FC236}">
                  <a16:creationId xmlns:a16="http://schemas.microsoft.com/office/drawing/2014/main" id="{05162747-1C1C-CAD0-31D1-9B99D04FB596}"/>
                </a:ext>
              </a:extLst>
            </p:cNvPr>
            <p:cNvSpPr/>
            <p:nvPr/>
          </p:nvSpPr>
          <p:spPr>
            <a:xfrm>
              <a:off x="10364788" y="7299325"/>
              <a:ext cx="3652838" cy="3654425"/>
            </a:xfrm>
            <a:custGeom>
              <a:avLst/>
              <a:gdLst/>
              <a:ahLst/>
              <a:cxnLst/>
              <a:rect l="0" t="0" r="0" b="0"/>
              <a:pathLst>
                <a:path w="2939" h="2940" extrusionOk="0">
                  <a:moveTo>
                    <a:pt x="1845" y="768"/>
                  </a:moveTo>
                  <a:cubicBezTo>
                    <a:pt x="1880" y="732"/>
                    <a:pt x="1939" y="728"/>
                    <a:pt x="1999" y="749"/>
                  </a:cubicBezTo>
                  <a:cubicBezTo>
                    <a:pt x="2030" y="760"/>
                    <a:pt x="2066" y="754"/>
                    <a:pt x="2091" y="729"/>
                  </a:cubicBezTo>
                  <a:cubicBezTo>
                    <a:pt x="2092" y="729"/>
                    <a:pt x="2092" y="729"/>
                    <a:pt x="2092" y="728"/>
                  </a:cubicBezTo>
                  <a:cubicBezTo>
                    <a:pt x="2117" y="703"/>
                    <a:pt x="2129" y="672"/>
                    <a:pt x="2122" y="653"/>
                  </a:cubicBezTo>
                  <a:cubicBezTo>
                    <a:pt x="1470" y="0"/>
                    <a:pt x="1470" y="0"/>
                    <a:pt x="1470" y="0"/>
                  </a:cubicBezTo>
                  <a:cubicBezTo>
                    <a:pt x="817" y="653"/>
                    <a:pt x="817" y="653"/>
                    <a:pt x="817" y="653"/>
                  </a:cubicBezTo>
                  <a:cubicBezTo>
                    <a:pt x="798" y="660"/>
                    <a:pt x="767" y="648"/>
                    <a:pt x="742" y="623"/>
                  </a:cubicBezTo>
                  <a:cubicBezTo>
                    <a:pt x="742" y="623"/>
                    <a:pt x="741" y="622"/>
                    <a:pt x="741" y="622"/>
                  </a:cubicBezTo>
                  <a:cubicBezTo>
                    <a:pt x="716" y="597"/>
                    <a:pt x="710" y="560"/>
                    <a:pt x="721" y="530"/>
                  </a:cubicBezTo>
                  <a:cubicBezTo>
                    <a:pt x="743" y="469"/>
                    <a:pt x="738" y="411"/>
                    <a:pt x="702" y="376"/>
                  </a:cubicBezTo>
                  <a:cubicBezTo>
                    <a:pt x="644" y="317"/>
                    <a:pt x="523" y="343"/>
                    <a:pt x="433" y="433"/>
                  </a:cubicBezTo>
                  <a:cubicBezTo>
                    <a:pt x="342" y="523"/>
                    <a:pt x="317" y="644"/>
                    <a:pt x="375" y="703"/>
                  </a:cubicBezTo>
                  <a:cubicBezTo>
                    <a:pt x="411" y="738"/>
                    <a:pt x="469" y="743"/>
                    <a:pt x="530" y="721"/>
                  </a:cubicBezTo>
                  <a:cubicBezTo>
                    <a:pt x="560" y="710"/>
                    <a:pt x="596" y="717"/>
                    <a:pt x="622" y="742"/>
                  </a:cubicBezTo>
                  <a:cubicBezTo>
                    <a:pt x="622" y="742"/>
                    <a:pt x="622" y="742"/>
                    <a:pt x="622" y="742"/>
                  </a:cubicBezTo>
                  <a:cubicBezTo>
                    <a:pt x="648" y="768"/>
                    <a:pt x="659" y="798"/>
                    <a:pt x="653" y="818"/>
                  </a:cubicBezTo>
                  <a:cubicBezTo>
                    <a:pt x="0" y="1470"/>
                    <a:pt x="0" y="1470"/>
                    <a:pt x="0" y="1470"/>
                  </a:cubicBezTo>
                  <a:cubicBezTo>
                    <a:pt x="653" y="2123"/>
                    <a:pt x="653" y="2123"/>
                    <a:pt x="653" y="2123"/>
                  </a:cubicBezTo>
                  <a:cubicBezTo>
                    <a:pt x="672" y="2129"/>
                    <a:pt x="703" y="2118"/>
                    <a:pt x="728" y="2092"/>
                  </a:cubicBezTo>
                  <a:cubicBezTo>
                    <a:pt x="728" y="2092"/>
                    <a:pt x="728" y="2092"/>
                    <a:pt x="729" y="2092"/>
                  </a:cubicBezTo>
                  <a:cubicBezTo>
                    <a:pt x="753" y="2067"/>
                    <a:pt x="760" y="2030"/>
                    <a:pt x="749" y="2000"/>
                  </a:cubicBezTo>
                  <a:cubicBezTo>
                    <a:pt x="727" y="1939"/>
                    <a:pt x="732" y="1881"/>
                    <a:pt x="767" y="1845"/>
                  </a:cubicBezTo>
                  <a:cubicBezTo>
                    <a:pt x="826" y="1787"/>
                    <a:pt x="947" y="1812"/>
                    <a:pt x="1037" y="1903"/>
                  </a:cubicBezTo>
                  <a:cubicBezTo>
                    <a:pt x="1127" y="1993"/>
                    <a:pt x="1153" y="2114"/>
                    <a:pt x="1094" y="2173"/>
                  </a:cubicBezTo>
                  <a:cubicBezTo>
                    <a:pt x="1059" y="2208"/>
                    <a:pt x="1001" y="2213"/>
                    <a:pt x="940" y="2191"/>
                  </a:cubicBezTo>
                  <a:cubicBezTo>
                    <a:pt x="910" y="2180"/>
                    <a:pt x="873" y="2186"/>
                    <a:pt x="848" y="2211"/>
                  </a:cubicBezTo>
                  <a:cubicBezTo>
                    <a:pt x="848" y="2211"/>
                    <a:pt x="848" y="2212"/>
                    <a:pt x="847" y="2212"/>
                  </a:cubicBezTo>
                  <a:cubicBezTo>
                    <a:pt x="822" y="2237"/>
                    <a:pt x="810" y="2268"/>
                    <a:pt x="817" y="2287"/>
                  </a:cubicBezTo>
                  <a:cubicBezTo>
                    <a:pt x="1470" y="2940"/>
                    <a:pt x="1470" y="2940"/>
                    <a:pt x="1470" y="2940"/>
                  </a:cubicBezTo>
                  <a:cubicBezTo>
                    <a:pt x="2122" y="2287"/>
                    <a:pt x="2122" y="2287"/>
                    <a:pt x="2122" y="2287"/>
                  </a:cubicBezTo>
                  <a:cubicBezTo>
                    <a:pt x="2141" y="2280"/>
                    <a:pt x="2172" y="2292"/>
                    <a:pt x="2198" y="2317"/>
                  </a:cubicBezTo>
                  <a:cubicBezTo>
                    <a:pt x="2198" y="2318"/>
                    <a:pt x="2198" y="2318"/>
                    <a:pt x="2198" y="2318"/>
                  </a:cubicBezTo>
                  <a:cubicBezTo>
                    <a:pt x="2223" y="2343"/>
                    <a:pt x="2230" y="2380"/>
                    <a:pt x="2219" y="2410"/>
                  </a:cubicBezTo>
                  <a:cubicBezTo>
                    <a:pt x="2197" y="2471"/>
                    <a:pt x="2201" y="2529"/>
                    <a:pt x="2237" y="2565"/>
                  </a:cubicBezTo>
                  <a:cubicBezTo>
                    <a:pt x="2296" y="2623"/>
                    <a:pt x="2416" y="2598"/>
                    <a:pt x="2507" y="2507"/>
                  </a:cubicBezTo>
                  <a:cubicBezTo>
                    <a:pt x="2597" y="2417"/>
                    <a:pt x="2623" y="2296"/>
                    <a:pt x="2564" y="2237"/>
                  </a:cubicBezTo>
                  <a:cubicBezTo>
                    <a:pt x="2529" y="2202"/>
                    <a:pt x="2470" y="2197"/>
                    <a:pt x="2410" y="2219"/>
                  </a:cubicBezTo>
                  <a:cubicBezTo>
                    <a:pt x="2379" y="2230"/>
                    <a:pt x="2343" y="2224"/>
                    <a:pt x="2318" y="2199"/>
                  </a:cubicBezTo>
                  <a:cubicBezTo>
                    <a:pt x="2317" y="2198"/>
                    <a:pt x="2317" y="2198"/>
                    <a:pt x="2317" y="2198"/>
                  </a:cubicBezTo>
                  <a:cubicBezTo>
                    <a:pt x="2292" y="2173"/>
                    <a:pt x="2280" y="2142"/>
                    <a:pt x="2287" y="2123"/>
                  </a:cubicBezTo>
                  <a:cubicBezTo>
                    <a:pt x="2939" y="1470"/>
                    <a:pt x="2939" y="1470"/>
                    <a:pt x="2939" y="1470"/>
                  </a:cubicBezTo>
                  <a:cubicBezTo>
                    <a:pt x="2287" y="818"/>
                    <a:pt x="2287" y="818"/>
                    <a:pt x="2287" y="818"/>
                  </a:cubicBezTo>
                  <a:cubicBezTo>
                    <a:pt x="2267" y="811"/>
                    <a:pt x="2237" y="823"/>
                    <a:pt x="2211" y="848"/>
                  </a:cubicBezTo>
                  <a:cubicBezTo>
                    <a:pt x="2211" y="848"/>
                    <a:pt x="2211" y="848"/>
                    <a:pt x="2211" y="848"/>
                  </a:cubicBezTo>
                  <a:cubicBezTo>
                    <a:pt x="2186" y="874"/>
                    <a:pt x="2179" y="910"/>
                    <a:pt x="2190" y="941"/>
                  </a:cubicBezTo>
                  <a:cubicBezTo>
                    <a:pt x="2212" y="1001"/>
                    <a:pt x="2208" y="1059"/>
                    <a:pt x="2172" y="1095"/>
                  </a:cubicBezTo>
                  <a:cubicBezTo>
                    <a:pt x="2113" y="1154"/>
                    <a:pt x="1993" y="1128"/>
                    <a:pt x="1902" y="1038"/>
                  </a:cubicBezTo>
                  <a:cubicBezTo>
                    <a:pt x="1812" y="947"/>
                    <a:pt x="1786" y="826"/>
                    <a:pt x="1845" y="768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56;p18">
              <a:extLst>
                <a:ext uri="{FF2B5EF4-FFF2-40B4-BE49-F238E27FC236}">
                  <a16:creationId xmlns:a16="http://schemas.microsoft.com/office/drawing/2014/main" id="{B783CBE0-3E63-D930-5045-C1985BDDDBC0}"/>
                </a:ext>
              </a:extLst>
            </p:cNvPr>
            <p:cNvSpPr/>
            <p:nvPr/>
          </p:nvSpPr>
          <p:spPr>
            <a:xfrm>
              <a:off x="12192000" y="5473700"/>
              <a:ext cx="3652838" cy="3652838"/>
            </a:xfrm>
            <a:custGeom>
              <a:avLst/>
              <a:gdLst/>
              <a:ahLst/>
              <a:cxnLst/>
              <a:rect l="0" t="0" r="0" b="0"/>
              <a:pathLst>
                <a:path w="2939" h="2939" extrusionOk="0">
                  <a:moveTo>
                    <a:pt x="2237" y="375"/>
                  </a:moveTo>
                  <a:cubicBezTo>
                    <a:pt x="2201" y="411"/>
                    <a:pt x="2196" y="469"/>
                    <a:pt x="2218" y="529"/>
                  </a:cubicBezTo>
                  <a:cubicBezTo>
                    <a:pt x="2229" y="560"/>
                    <a:pt x="2223" y="596"/>
                    <a:pt x="2198" y="621"/>
                  </a:cubicBezTo>
                  <a:cubicBezTo>
                    <a:pt x="2198" y="622"/>
                    <a:pt x="2197" y="622"/>
                    <a:pt x="2197" y="622"/>
                  </a:cubicBezTo>
                  <a:cubicBezTo>
                    <a:pt x="2172" y="647"/>
                    <a:pt x="2141" y="659"/>
                    <a:pt x="2122" y="652"/>
                  </a:cubicBezTo>
                  <a:cubicBezTo>
                    <a:pt x="1469" y="0"/>
                    <a:pt x="1469" y="0"/>
                    <a:pt x="1469" y="0"/>
                  </a:cubicBezTo>
                  <a:cubicBezTo>
                    <a:pt x="817" y="652"/>
                    <a:pt x="817" y="652"/>
                    <a:pt x="817" y="652"/>
                  </a:cubicBezTo>
                  <a:cubicBezTo>
                    <a:pt x="810" y="672"/>
                    <a:pt x="822" y="702"/>
                    <a:pt x="847" y="728"/>
                  </a:cubicBezTo>
                  <a:cubicBezTo>
                    <a:pt x="847" y="728"/>
                    <a:pt x="847" y="728"/>
                    <a:pt x="848" y="728"/>
                  </a:cubicBezTo>
                  <a:cubicBezTo>
                    <a:pt x="873" y="753"/>
                    <a:pt x="909" y="760"/>
                    <a:pt x="940" y="749"/>
                  </a:cubicBezTo>
                  <a:cubicBezTo>
                    <a:pt x="1000" y="727"/>
                    <a:pt x="1059" y="732"/>
                    <a:pt x="1094" y="767"/>
                  </a:cubicBezTo>
                  <a:cubicBezTo>
                    <a:pt x="1153" y="826"/>
                    <a:pt x="1127" y="947"/>
                    <a:pt x="1037" y="1037"/>
                  </a:cubicBezTo>
                  <a:cubicBezTo>
                    <a:pt x="946" y="1127"/>
                    <a:pt x="826" y="1153"/>
                    <a:pt x="767" y="1094"/>
                  </a:cubicBezTo>
                  <a:cubicBezTo>
                    <a:pt x="731" y="1059"/>
                    <a:pt x="727" y="1000"/>
                    <a:pt x="749" y="940"/>
                  </a:cubicBezTo>
                  <a:cubicBezTo>
                    <a:pt x="760" y="910"/>
                    <a:pt x="753" y="873"/>
                    <a:pt x="728" y="848"/>
                  </a:cubicBezTo>
                  <a:cubicBezTo>
                    <a:pt x="728" y="848"/>
                    <a:pt x="728" y="847"/>
                    <a:pt x="728" y="847"/>
                  </a:cubicBezTo>
                  <a:cubicBezTo>
                    <a:pt x="702" y="822"/>
                    <a:pt x="671" y="810"/>
                    <a:pt x="652" y="817"/>
                  </a:cubicBezTo>
                  <a:cubicBezTo>
                    <a:pt x="0" y="1469"/>
                    <a:pt x="0" y="1469"/>
                    <a:pt x="0" y="1469"/>
                  </a:cubicBezTo>
                  <a:cubicBezTo>
                    <a:pt x="652" y="2122"/>
                    <a:pt x="652" y="2122"/>
                    <a:pt x="652" y="2122"/>
                  </a:cubicBezTo>
                  <a:cubicBezTo>
                    <a:pt x="659" y="2141"/>
                    <a:pt x="647" y="2172"/>
                    <a:pt x="622" y="2197"/>
                  </a:cubicBezTo>
                  <a:cubicBezTo>
                    <a:pt x="622" y="2198"/>
                    <a:pt x="622" y="2198"/>
                    <a:pt x="621" y="2198"/>
                  </a:cubicBezTo>
                  <a:cubicBezTo>
                    <a:pt x="596" y="2223"/>
                    <a:pt x="560" y="2229"/>
                    <a:pt x="529" y="2218"/>
                  </a:cubicBezTo>
                  <a:cubicBezTo>
                    <a:pt x="469" y="2197"/>
                    <a:pt x="410" y="2201"/>
                    <a:pt x="375" y="2237"/>
                  </a:cubicBezTo>
                  <a:cubicBezTo>
                    <a:pt x="316" y="2295"/>
                    <a:pt x="342" y="2416"/>
                    <a:pt x="432" y="2507"/>
                  </a:cubicBezTo>
                  <a:cubicBezTo>
                    <a:pt x="523" y="2597"/>
                    <a:pt x="643" y="2623"/>
                    <a:pt x="702" y="2564"/>
                  </a:cubicBezTo>
                  <a:cubicBezTo>
                    <a:pt x="738" y="2528"/>
                    <a:pt x="742" y="2470"/>
                    <a:pt x="720" y="2410"/>
                  </a:cubicBezTo>
                  <a:cubicBezTo>
                    <a:pt x="709" y="2379"/>
                    <a:pt x="716" y="2343"/>
                    <a:pt x="741" y="2317"/>
                  </a:cubicBezTo>
                  <a:cubicBezTo>
                    <a:pt x="741" y="2317"/>
                    <a:pt x="741" y="2317"/>
                    <a:pt x="741" y="2317"/>
                  </a:cubicBezTo>
                  <a:cubicBezTo>
                    <a:pt x="767" y="2292"/>
                    <a:pt x="797" y="2280"/>
                    <a:pt x="817" y="2287"/>
                  </a:cubicBezTo>
                  <a:cubicBezTo>
                    <a:pt x="1469" y="2939"/>
                    <a:pt x="1469" y="2939"/>
                    <a:pt x="1469" y="2939"/>
                  </a:cubicBezTo>
                  <a:cubicBezTo>
                    <a:pt x="2122" y="2287"/>
                    <a:pt x="2122" y="2287"/>
                    <a:pt x="2122" y="2287"/>
                  </a:cubicBezTo>
                  <a:cubicBezTo>
                    <a:pt x="2129" y="2267"/>
                    <a:pt x="2117" y="2237"/>
                    <a:pt x="2092" y="2211"/>
                  </a:cubicBezTo>
                  <a:cubicBezTo>
                    <a:pt x="2091" y="2211"/>
                    <a:pt x="2091" y="2211"/>
                    <a:pt x="2091" y="2211"/>
                  </a:cubicBezTo>
                  <a:cubicBezTo>
                    <a:pt x="2066" y="2186"/>
                    <a:pt x="2029" y="2179"/>
                    <a:pt x="1999" y="2190"/>
                  </a:cubicBezTo>
                  <a:cubicBezTo>
                    <a:pt x="1938" y="2212"/>
                    <a:pt x="1880" y="2207"/>
                    <a:pt x="1845" y="2172"/>
                  </a:cubicBezTo>
                  <a:cubicBezTo>
                    <a:pt x="1786" y="2113"/>
                    <a:pt x="1811" y="1992"/>
                    <a:pt x="1902" y="1902"/>
                  </a:cubicBezTo>
                  <a:cubicBezTo>
                    <a:pt x="1992" y="1812"/>
                    <a:pt x="2113" y="1786"/>
                    <a:pt x="2172" y="1845"/>
                  </a:cubicBezTo>
                  <a:cubicBezTo>
                    <a:pt x="2207" y="1880"/>
                    <a:pt x="2212" y="1938"/>
                    <a:pt x="2190" y="1999"/>
                  </a:cubicBezTo>
                  <a:cubicBezTo>
                    <a:pt x="2179" y="2029"/>
                    <a:pt x="2186" y="2066"/>
                    <a:pt x="2210" y="2091"/>
                  </a:cubicBezTo>
                  <a:cubicBezTo>
                    <a:pt x="2211" y="2091"/>
                    <a:pt x="2211" y="2092"/>
                    <a:pt x="2211" y="2092"/>
                  </a:cubicBezTo>
                  <a:cubicBezTo>
                    <a:pt x="2236" y="2117"/>
                    <a:pt x="2267" y="2129"/>
                    <a:pt x="2286" y="2122"/>
                  </a:cubicBezTo>
                  <a:cubicBezTo>
                    <a:pt x="2939" y="1469"/>
                    <a:pt x="2939" y="1469"/>
                    <a:pt x="2939" y="1469"/>
                  </a:cubicBezTo>
                  <a:cubicBezTo>
                    <a:pt x="2286" y="817"/>
                    <a:pt x="2286" y="817"/>
                    <a:pt x="2286" y="817"/>
                  </a:cubicBezTo>
                  <a:cubicBezTo>
                    <a:pt x="2280" y="798"/>
                    <a:pt x="2291" y="767"/>
                    <a:pt x="2317" y="742"/>
                  </a:cubicBezTo>
                  <a:cubicBezTo>
                    <a:pt x="2317" y="741"/>
                    <a:pt x="2317" y="741"/>
                    <a:pt x="2317" y="741"/>
                  </a:cubicBezTo>
                  <a:cubicBezTo>
                    <a:pt x="2343" y="716"/>
                    <a:pt x="2379" y="709"/>
                    <a:pt x="2409" y="720"/>
                  </a:cubicBezTo>
                  <a:cubicBezTo>
                    <a:pt x="2470" y="742"/>
                    <a:pt x="2528" y="738"/>
                    <a:pt x="2564" y="702"/>
                  </a:cubicBezTo>
                  <a:cubicBezTo>
                    <a:pt x="2622" y="644"/>
                    <a:pt x="2597" y="523"/>
                    <a:pt x="2506" y="432"/>
                  </a:cubicBezTo>
                  <a:cubicBezTo>
                    <a:pt x="2416" y="342"/>
                    <a:pt x="2295" y="316"/>
                    <a:pt x="2237" y="375"/>
                  </a:cubicBezTo>
                  <a:close/>
                </a:path>
              </a:pathLst>
            </a:custGeom>
            <a:solidFill>
              <a:srgbClr val="FF0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57;p18">
              <a:extLst>
                <a:ext uri="{FF2B5EF4-FFF2-40B4-BE49-F238E27FC236}">
                  <a16:creationId xmlns:a16="http://schemas.microsoft.com/office/drawing/2014/main" id="{17251FBA-8FD3-53D2-87CB-0E5B91DE0E60}"/>
                </a:ext>
              </a:extLst>
            </p:cNvPr>
            <p:cNvSpPr/>
            <p:nvPr/>
          </p:nvSpPr>
          <p:spPr>
            <a:xfrm>
              <a:off x="10364788" y="3646487"/>
              <a:ext cx="3652838" cy="3652838"/>
            </a:xfrm>
            <a:custGeom>
              <a:avLst/>
              <a:gdLst/>
              <a:ahLst/>
              <a:cxnLst/>
              <a:rect l="0" t="0" r="0" b="0"/>
              <a:pathLst>
                <a:path w="2939" h="2939" extrusionOk="0">
                  <a:moveTo>
                    <a:pt x="1845" y="767"/>
                  </a:moveTo>
                  <a:cubicBezTo>
                    <a:pt x="1880" y="732"/>
                    <a:pt x="1939" y="727"/>
                    <a:pt x="1999" y="749"/>
                  </a:cubicBezTo>
                  <a:cubicBezTo>
                    <a:pt x="2030" y="760"/>
                    <a:pt x="2066" y="754"/>
                    <a:pt x="2091" y="729"/>
                  </a:cubicBezTo>
                  <a:cubicBezTo>
                    <a:pt x="2092" y="729"/>
                    <a:pt x="2092" y="728"/>
                    <a:pt x="2092" y="728"/>
                  </a:cubicBezTo>
                  <a:cubicBezTo>
                    <a:pt x="2117" y="703"/>
                    <a:pt x="2129" y="672"/>
                    <a:pt x="2122" y="653"/>
                  </a:cubicBezTo>
                  <a:cubicBezTo>
                    <a:pt x="1470" y="0"/>
                    <a:pt x="1470" y="0"/>
                    <a:pt x="1470" y="0"/>
                  </a:cubicBezTo>
                  <a:cubicBezTo>
                    <a:pt x="817" y="653"/>
                    <a:pt x="817" y="653"/>
                    <a:pt x="817" y="653"/>
                  </a:cubicBezTo>
                  <a:cubicBezTo>
                    <a:pt x="798" y="659"/>
                    <a:pt x="767" y="648"/>
                    <a:pt x="742" y="622"/>
                  </a:cubicBezTo>
                  <a:cubicBezTo>
                    <a:pt x="742" y="622"/>
                    <a:pt x="741" y="622"/>
                    <a:pt x="741" y="622"/>
                  </a:cubicBezTo>
                  <a:cubicBezTo>
                    <a:pt x="716" y="597"/>
                    <a:pt x="710" y="560"/>
                    <a:pt x="721" y="530"/>
                  </a:cubicBezTo>
                  <a:cubicBezTo>
                    <a:pt x="743" y="469"/>
                    <a:pt x="738" y="411"/>
                    <a:pt x="702" y="375"/>
                  </a:cubicBezTo>
                  <a:cubicBezTo>
                    <a:pt x="644" y="317"/>
                    <a:pt x="523" y="342"/>
                    <a:pt x="433" y="433"/>
                  </a:cubicBezTo>
                  <a:cubicBezTo>
                    <a:pt x="342" y="523"/>
                    <a:pt x="317" y="644"/>
                    <a:pt x="375" y="703"/>
                  </a:cubicBezTo>
                  <a:cubicBezTo>
                    <a:pt x="411" y="738"/>
                    <a:pt x="469" y="743"/>
                    <a:pt x="530" y="721"/>
                  </a:cubicBezTo>
                  <a:cubicBezTo>
                    <a:pt x="560" y="710"/>
                    <a:pt x="596" y="716"/>
                    <a:pt x="622" y="741"/>
                  </a:cubicBezTo>
                  <a:cubicBezTo>
                    <a:pt x="622" y="742"/>
                    <a:pt x="622" y="742"/>
                    <a:pt x="622" y="742"/>
                  </a:cubicBezTo>
                  <a:cubicBezTo>
                    <a:pt x="648" y="767"/>
                    <a:pt x="659" y="798"/>
                    <a:pt x="653" y="817"/>
                  </a:cubicBezTo>
                  <a:cubicBezTo>
                    <a:pt x="0" y="1470"/>
                    <a:pt x="0" y="1470"/>
                    <a:pt x="0" y="1470"/>
                  </a:cubicBezTo>
                  <a:cubicBezTo>
                    <a:pt x="653" y="2122"/>
                    <a:pt x="653" y="2122"/>
                    <a:pt x="653" y="2122"/>
                  </a:cubicBezTo>
                  <a:cubicBezTo>
                    <a:pt x="672" y="2129"/>
                    <a:pt x="703" y="2117"/>
                    <a:pt x="728" y="2092"/>
                  </a:cubicBezTo>
                  <a:cubicBezTo>
                    <a:pt x="728" y="2092"/>
                    <a:pt x="728" y="2092"/>
                    <a:pt x="729" y="2091"/>
                  </a:cubicBezTo>
                  <a:cubicBezTo>
                    <a:pt x="753" y="2066"/>
                    <a:pt x="760" y="2030"/>
                    <a:pt x="749" y="1999"/>
                  </a:cubicBezTo>
                  <a:cubicBezTo>
                    <a:pt x="727" y="1939"/>
                    <a:pt x="732" y="1881"/>
                    <a:pt x="767" y="1845"/>
                  </a:cubicBezTo>
                  <a:cubicBezTo>
                    <a:pt x="826" y="1786"/>
                    <a:pt x="947" y="1812"/>
                    <a:pt x="1037" y="1902"/>
                  </a:cubicBezTo>
                  <a:cubicBezTo>
                    <a:pt x="1127" y="1993"/>
                    <a:pt x="1153" y="2114"/>
                    <a:pt x="1094" y="2172"/>
                  </a:cubicBezTo>
                  <a:cubicBezTo>
                    <a:pt x="1059" y="2208"/>
                    <a:pt x="1001" y="2212"/>
                    <a:pt x="940" y="2190"/>
                  </a:cubicBezTo>
                  <a:cubicBezTo>
                    <a:pt x="910" y="2179"/>
                    <a:pt x="873" y="2186"/>
                    <a:pt x="848" y="2211"/>
                  </a:cubicBezTo>
                  <a:cubicBezTo>
                    <a:pt x="848" y="2211"/>
                    <a:pt x="848" y="2211"/>
                    <a:pt x="847" y="2212"/>
                  </a:cubicBezTo>
                  <a:cubicBezTo>
                    <a:pt x="822" y="2237"/>
                    <a:pt x="810" y="2268"/>
                    <a:pt x="817" y="2287"/>
                  </a:cubicBezTo>
                  <a:cubicBezTo>
                    <a:pt x="1470" y="2939"/>
                    <a:pt x="1470" y="2939"/>
                    <a:pt x="1470" y="2939"/>
                  </a:cubicBezTo>
                  <a:cubicBezTo>
                    <a:pt x="2122" y="2287"/>
                    <a:pt x="2122" y="2287"/>
                    <a:pt x="2122" y="2287"/>
                  </a:cubicBezTo>
                  <a:cubicBezTo>
                    <a:pt x="2141" y="2280"/>
                    <a:pt x="2172" y="2292"/>
                    <a:pt x="2198" y="2317"/>
                  </a:cubicBezTo>
                  <a:cubicBezTo>
                    <a:pt x="2198" y="2317"/>
                    <a:pt x="2198" y="2318"/>
                    <a:pt x="2198" y="2318"/>
                  </a:cubicBezTo>
                  <a:cubicBezTo>
                    <a:pt x="2223" y="2343"/>
                    <a:pt x="2230" y="2380"/>
                    <a:pt x="2219" y="2410"/>
                  </a:cubicBezTo>
                  <a:cubicBezTo>
                    <a:pt x="2197" y="2470"/>
                    <a:pt x="2201" y="2529"/>
                    <a:pt x="2237" y="2564"/>
                  </a:cubicBezTo>
                  <a:cubicBezTo>
                    <a:pt x="2296" y="2623"/>
                    <a:pt x="2416" y="2597"/>
                    <a:pt x="2507" y="2507"/>
                  </a:cubicBezTo>
                  <a:cubicBezTo>
                    <a:pt x="2597" y="2417"/>
                    <a:pt x="2623" y="2296"/>
                    <a:pt x="2564" y="2237"/>
                  </a:cubicBezTo>
                  <a:cubicBezTo>
                    <a:pt x="2529" y="2202"/>
                    <a:pt x="2470" y="2197"/>
                    <a:pt x="2410" y="2219"/>
                  </a:cubicBezTo>
                  <a:cubicBezTo>
                    <a:pt x="2379" y="2230"/>
                    <a:pt x="2343" y="2223"/>
                    <a:pt x="2318" y="2198"/>
                  </a:cubicBezTo>
                  <a:cubicBezTo>
                    <a:pt x="2317" y="2198"/>
                    <a:pt x="2317" y="2198"/>
                    <a:pt x="2317" y="2198"/>
                  </a:cubicBezTo>
                  <a:cubicBezTo>
                    <a:pt x="2292" y="2172"/>
                    <a:pt x="2280" y="2142"/>
                    <a:pt x="2287" y="2122"/>
                  </a:cubicBezTo>
                  <a:cubicBezTo>
                    <a:pt x="2939" y="1470"/>
                    <a:pt x="2939" y="1470"/>
                    <a:pt x="2939" y="1470"/>
                  </a:cubicBezTo>
                  <a:cubicBezTo>
                    <a:pt x="2287" y="817"/>
                    <a:pt x="2287" y="817"/>
                    <a:pt x="2287" y="817"/>
                  </a:cubicBezTo>
                  <a:cubicBezTo>
                    <a:pt x="2267" y="811"/>
                    <a:pt x="2237" y="822"/>
                    <a:pt x="2211" y="848"/>
                  </a:cubicBezTo>
                  <a:cubicBezTo>
                    <a:pt x="2211" y="848"/>
                    <a:pt x="2211" y="848"/>
                    <a:pt x="2211" y="848"/>
                  </a:cubicBezTo>
                  <a:cubicBezTo>
                    <a:pt x="2186" y="873"/>
                    <a:pt x="2179" y="910"/>
                    <a:pt x="2190" y="940"/>
                  </a:cubicBezTo>
                  <a:cubicBezTo>
                    <a:pt x="2212" y="1001"/>
                    <a:pt x="2208" y="1059"/>
                    <a:pt x="2172" y="1095"/>
                  </a:cubicBezTo>
                  <a:cubicBezTo>
                    <a:pt x="2113" y="1153"/>
                    <a:pt x="1993" y="1128"/>
                    <a:pt x="1902" y="1037"/>
                  </a:cubicBezTo>
                  <a:cubicBezTo>
                    <a:pt x="1812" y="947"/>
                    <a:pt x="1786" y="826"/>
                    <a:pt x="1845" y="76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470;p18">
            <a:extLst>
              <a:ext uri="{FF2B5EF4-FFF2-40B4-BE49-F238E27FC236}">
                <a16:creationId xmlns:a16="http://schemas.microsoft.com/office/drawing/2014/main" id="{26900488-AD29-F9C5-811A-4B21744AF51B}"/>
              </a:ext>
            </a:extLst>
          </p:cNvPr>
          <p:cNvSpPr txBox="1"/>
          <p:nvPr/>
        </p:nvSpPr>
        <p:spPr>
          <a:xfrm>
            <a:off x="6314398" y="3050233"/>
            <a:ext cx="958543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4500" b="1" dirty="0">
                <a:solidFill>
                  <a:schemeClr val="lt1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Д</a:t>
            </a:r>
            <a:endParaRPr sz="4500" b="1" dirty="0">
              <a:solidFill>
                <a:schemeClr val="lt1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0" name="Google Shape;471;p18">
            <a:extLst>
              <a:ext uri="{FF2B5EF4-FFF2-40B4-BE49-F238E27FC236}">
                <a16:creationId xmlns:a16="http://schemas.microsoft.com/office/drawing/2014/main" id="{B6CA57E6-7EA4-BE54-89E5-D920998D0C8B}"/>
              </a:ext>
            </a:extLst>
          </p:cNvPr>
          <p:cNvSpPr txBox="1"/>
          <p:nvPr/>
        </p:nvSpPr>
        <p:spPr>
          <a:xfrm>
            <a:off x="5378909" y="2027848"/>
            <a:ext cx="958543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4500" b="1" dirty="0">
                <a:solidFill>
                  <a:schemeClr val="lt1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С</a:t>
            </a:r>
            <a:endParaRPr sz="4500" b="1" dirty="0">
              <a:solidFill>
                <a:schemeClr val="lt1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1" name="Google Shape;472;p18">
            <a:extLst>
              <a:ext uri="{FF2B5EF4-FFF2-40B4-BE49-F238E27FC236}">
                <a16:creationId xmlns:a16="http://schemas.microsoft.com/office/drawing/2014/main" id="{46CD48E2-4A83-9263-A703-3EA4EB1D0A3E}"/>
              </a:ext>
            </a:extLst>
          </p:cNvPr>
          <p:cNvSpPr txBox="1"/>
          <p:nvPr/>
        </p:nvSpPr>
        <p:spPr>
          <a:xfrm>
            <a:off x="4357350" y="3008384"/>
            <a:ext cx="958543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4500" b="1" dirty="0">
                <a:solidFill>
                  <a:schemeClr val="lt1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И</a:t>
            </a:r>
            <a:endParaRPr sz="4500" b="1" dirty="0">
              <a:solidFill>
                <a:schemeClr val="lt1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2" name="Google Shape;473;p18">
            <a:extLst>
              <a:ext uri="{FF2B5EF4-FFF2-40B4-BE49-F238E27FC236}">
                <a16:creationId xmlns:a16="http://schemas.microsoft.com/office/drawing/2014/main" id="{264B70F6-FA0F-41EB-0387-574F600267B7}"/>
              </a:ext>
            </a:extLst>
          </p:cNvPr>
          <p:cNvSpPr txBox="1"/>
          <p:nvPr/>
        </p:nvSpPr>
        <p:spPr>
          <a:xfrm>
            <a:off x="5315893" y="3999852"/>
            <a:ext cx="958543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4500" b="1" dirty="0">
                <a:solidFill>
                  <a:schemeClr val="lt1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П</a:t>
            </a:r>
            <a:endParaRPr sz="4500" b="1" dirty="0">
              <a:solidFill>
                <a:schemeClr val="lt1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3" name="Google Shape;458;p18">
            <a:extLst>
              <a:ext uri="{FF2B5EF4-FFF2-40B4-BE49-F238E27FC236}">
                <a16:creationId xmlns:a16="http://schemas.microsoft.com/office/drawing/2014/main" id="{E314BE70-D0C1-1DC4-D925-36E9DF3FBB5F}"/>
              </a:ext>
            </a:extLst>
          </p:cNvPr>
          <p:cNvSpPr txBox="1"/>
          <p:nvPr/>
        </p:nvSpPr>
        <p:spPr>
          <a:xfrm>
            <a:off x="556895" y="1707751"/>
            <a:ext cx="2074493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Информация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 </a:t>
            </a:r>
            <a:endParaRPr sz="2400" dirty="0">
              <a:solidFill>
                <a:srgbClr val="002060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4" name="Google Shape;459;p18">
            <a:extLst>
              <a:ext uri="{FF2B5EF4-FFF2-40B4-BE49-F238E27FC236}">
                <a16:creationId xmlns:a16="http://schemas.microsoft.com/office/drawing/2014/main" id="{07660778-59EE-BFB0-BF74-9FB18ED4E075}"/>
              </a:ext>
            </a:extLst>
          </p:cNvPr>
          <p:cNvSpPr txBox="1"/>
          <p:nvPr/>
        </p:nvSpPr>
        <p:spPr>
          <a:xfrm>
            <a:off x="278777" y="2157973"/>
            <a:ext cx="2742368" cy="145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Прямая работа с данными </a:t>
            </a:r>
            <a:b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и цифровизация строительной отрасли через внедрение параметрического </a:t>
            </a:r>
            <a:b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метода нормирования </a:t>
            </a:r>
            <a:b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</a:br>
            <a:endParaRPr sz="1400" b="1" dirty="0">
              <a:solidFill>
                <a:srgbClr val="002060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5" name="Google Shape;461;p18">
            <a:extLst>
              <a:ext uri="{FF2B5EF4-FFF2-40B4-BE49-F238E27FC236}">
                <a16:creationId xmlns:a16="http://schemas.microsoft.com/office/drawing/2014/main" id="{D9C6B40C-AEC7-EC15-F49B-31A620330D19}"/>
              </a:ext>
            </a:extLst>
          </p:cNvPr>
          <p:cNvSpPr txBox="1"/>
          <p:nvPr/>
        </p:nvSpPr>
        <p:spPr>
          <a:xfrm>
            <a:off x="8152248" y="1420370"/>
            <a:ext cx="2265420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Специалисты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 </a:t>
            </a:r>
            <a:endParaRPr sz="2400" dirty="0">
              <a:solidFill>
                <a:srgbClr val="FF0000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6" name="Google Shape;462;p18">
            <a:extLst>
              <a:ext uri="{FF2B5EF4-FFF2-40B4-BE49-F238E27FC236}">
                <a16:creationId xmlns:a16="http://schemas.microsoft.com/office/drawing/2014/main" id="{71DB3DD8-E761-B57D-8CFD-F00387B19142}"/>
              </a:ext>
            </a:extLst>
          </p:cNvPr>
          <p:cNvSpPr txBox="1"/>
          <p:nvPr/>
        </p:nvSpPr>
        <p:spPr>
          <a:xfrm>
            <a:off x="8078942" y="1871138"/>
            <a:ext cx="2570220" cy="90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Систематизация </a:t>
            </a:r>
            <a:b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требований к специалистам градостроительной сферы</a:t>
            </a:r>
            <a:endParaRPr sz="1400" b="1" dirty="0">
              <a:solidFill>
                <a:srgbClr val="002060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7" name="Google Shape;465;p18">
            <a:extLst>
              <a:ext uri="{FF2B5EF4-FFF2-40B4-BE49-F238E27FC236}">
                <a16:creationId xmlns:a16="http://schemas.microsoft.com/office/drawing/2014/main" id="{81AFC3AC-DB10-6172-8ADB-429FE77EDC2A}"/>
              </a:ext>
            </a:extLst>
          </p:cNvPr>
          <p:cNvSpPr txBox="1"/>
          <p:nvPr/>
        </p:nvSpPr>
        <p:spPr>
          <a:xfrm>
            <a:off x="714997" y="4351906"/>
            <a:ext cx="2074493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Процессы</a:t>
            </a:r>
            <a:endParaRPr sz="2400" b="1" dirty="0">
              <a:solidFill>
                <a:srgbClr val="FF0000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8" name="Google Shape;466;p18">
            <a:extLst>
              <a:ext uri="{FF2B5EF4-FFF2-40B4-BE49-F238E27FC236}">
                <a16:creationId xmlns:a16="http://schemas.microsoft.com/office/drawing/2014/main" id="{BE021A42-B461-E6CC-73DB-D8D9C5F900BD}"/>
              </a:ext>
            </a:extLst>
          </p:cNvPr>
          <p:cNvSpPr txBox="1"/>
          <p:nvPr/>
        </p:nvSpPr>
        <p:spPr>
          <a:xfrm>
            <a:off x="-42016" y="4809733"/>
            <a:ext cx="3700031" cy="10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Синхронизация понятий </a:t>
            </a:r>
            <a:b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и целостная оптимизация алгоритма </a:t>
            </a:r>
            <a:b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от прединвестиционной фазы </a:t>
            </a:r>
            <a:b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до постинвестиционной</a:t>
            </a:r>
          </a:p>
          <a:p>
            <a:pPr>
              <a:lnSpc>
                <a:spcPct val="130000"/>
              </a:lnSpc>
            </a:pPr>
            <a:endParaRPr lang="ru-RU" sz="1100" dirty="0">
              <a:solidFill>
                <a:schemeClr val="dk2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29" name="Google Shape;468;p18">
            <a:extLst>
              <a:ext uri="{FF2B5EF4-FFF2-40B4-BE49-F238E27FC236}">
                <a16:creationId xmlns:a16="http://schemas.microsoft.com/office/drawing/2014/main" id="{388DA307-F497-BB36-18CC-99F73D6B6138}"/>
              </a:ext>
            </a:extLst>
          </p:cNvPr>
          <p:cNvSpPr txBox="1"/>
          <p:nvPr/>
        </p:nvSpPr>
        <p:spPr>
          <a:xfrm>
            <a:off x="8989142" y="3175330"/>
            <a:ext cx="2335710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Документация</a:t>
            </a:r>
            <a:endParaRPr sz="2400" b="1" dirty="0">
              <a:solidFill>
                <a:srgbClr val="FF0000"/>
              </a:solidFill>
              <a:latin typeface="+mj-lt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30" name="Google Shape;469;p18">
            <a:extLst>
              <a:ext uri="{FF2B5EF4-FFF2-40B4-BE49-F238E27FC236}">
                <a16:creationId xmlns:a16="http://schemas.microsoft.com/office/drawing/2014/main" id="{669A39D7-CBB2-AA87-3FD9-2BBDDB49F753}"/>
              </a:ext>
            </a:extLst>
          </p:cNvPr>
          <p:cNvSpPr txBox="1"/>
          <p:nvPr/>
        </p:nvSpPr>
        <p:spPr>
          <a:xfrm>
            <a:off x="8381013" y="3603553"/>
            <a:ext cx="3630265" cy="265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Структурирование требований </a:t>
            </a:r>
            <a:b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  <a:ea typeface="Open Sans Light"/>
                <a:cs typeface="Arial" panose="020B0604020202020204" pitchFamily="34" charset="0"/>
                <a:sym typeface="Open Sans Light"/>
              </a:rPr>
              <a:t>к документации территориального зонирования и градостроительного планирования, техническому заданию, отчетной документации по результатам инженерных изысканий, предпроектной, проектной и рабочей документации, исполнительной и эксплуатационной документации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4ABBF599-57FD-05B5-68E6-0482A149B9F8}"/>
              </a:ext>
            </a:extLst>
          </p:cNvPr>
          <p:cNvSpPr txBox="1">
            <a:spLocks/>
          </p:cNvSpPr>
          <p:nvPr/>
        </p:nvSpPr>
        <p:spPr>
          <a:xfrm>
            <a:off x="11764818" y="6492875"/>
            <a:ext cx="427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4AD68-1E0C-4F2E-8572-EAD81F070C45}" type="slidenum">
              <a:rPr lang="ru-RU" sz="1600" b="1" smtClean="0">
                <a:solidFill>
                  <a:srgbClr val="002060"/>
                </a:solidFill>
              </a:rPr>
              <a:pPr/>
              <a:t>4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8683CCA9-38A4-A545-8CE5-4C20FB19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61"/>
            <a:ext cx="9905009" cy="116020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Комплексная реформа </a:t>
            </a:r>
            <a:r>
              <a:rPr lang="ru-RU" altLang="ru-RU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Градостроительного кодекса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971F10-01ED-2C43-A742-89B762E01291}"/>
              </a:ext>
            </a:extLst>
          </p:cNvPr>
          <p:cNvSpPr txBox="1"/>
          <p:nvPr/>
        </p:nvSpPr>
        <p:spPr>
          <a:xfrm>
            <a:off x="1193140" y="6359259"/>
            <a:ext cx="9894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Задача</a:t>
            </a:r>
            <a:r>
              <a:rPr lang="ru-RU" altLang="ru-RU" sz="24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 –</a:t>
            </a:r>
            <a:r>
              <a:rPr lang="ru-RU" altLang="ru-RU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четко </a:t>
            </a:r>
            <a:r>
              <a:rPr lang="ru-RU" altLang="ru-RU" sz="24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классифицировать строительные объекты, процессы и роли</a:t>
            </a:r>
            <a:endParaRPr lang="ru-RU" sz="2400" dirty="0">
              <a:solidFill>
                <a:srgbClr val="005C97"/>
              </a:solidFill>
            </a:endParaRPr>
          </a:p>
        </p:txBody>
      </p:sp>
      <p:cxnSp>
        <p:nvCxnSpPr>
          <p:cNvPr id="33" name="Скругленная соединительная линия 32">
            <a:extLst>
              <a:ext uri="{FF2B5EF4-FFF2-40B4-BE49-F238E27FC236}">
                <a16:creationId xmlns:a16="http://schemas.microsoft.com/office/drawing/2014/main" id="{B189B472-8918-5A42-9EDD-BF269E652BA5}"/>
              </a:ext>
            </a:extLst>
          </p:cNvPr>
          <p:cNvCxnSpPr>
            <a:cxnSpLocks/>
          </p:cNvCxnSpPr>
          <p:nvPr/>
        </p:nvCxnSpPr>
        <p:spPr>
          <a:xfrm>
            <a:off x="2967866" y="1958327"/>
            <a:ext cx="1219051" cy="672079"/>
          </a:xfrm>
          <a:prstGeom prst="curvedConnector3">
            <a:avLst>
              <a:gd name="adj1" fmla="val 99694"/>
            </a:avLst>
          </a:prstGeom>
          <a:ln w="12700">
            <a:solidFill>
              <a:srgbClr val="005C97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>
            <a:extLst>
              <a:ext uri="{FF2B5EF4-FFF2-40B4-BE49-F238E27FC236}">
                <a16:creationId xmlns:a16="http://schemas.microsoft.com/office/drawing/2014/main" id="{FA9C447E-CFBF-6247-B470-04A6A891AAC3}"/>
              </a:ext>
            </a:extLst>
          </p:cNvPr>
          <p:cNvCxnSpPr>
            <a:cxnSpLocks/>
          </p:cNvCxnSpPr>
          <p:nvPr/>
        </p:nvCxnSpPr>
        <p:spPr>
          <a:xfrm flipV="1">
            <a:off x="3407465" y="5106670"/>
            <a:ext cx="1746476" cy="729376"/>
          </a:xfrm>
          <a:prstGeom prst="curvedConnector3">
            <a:avLst>
              <a:gd name="adj1" fmla="val 99739"/>
            </a:avLst>
          </a:prstGeom>
          <a:ln w="19050">
            <a:solidFill>
              <a:schemeClr val="bg1">
                <a:lumMod val="6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>
            <a:extLst>
              <a:ext uri="{FF2B5EF4-FFF2-40B4-BE49-F238E27FC236}">
                <a16:creationId xmlns:a16="http://schemas.microsoft.com/office/drawing/2014/main" id="{09FA574B-9DF8-F446-AA7B-888A6EBAE86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19688" y="1515322"/>
            <a:ext cx="1250324" cy="433377"/>
          </a:xfrm>
          <a:prstGeom prst="curvedConnector3">
            <a:avLst>
              <a:gd name="adj1" fmla="val 97014"/>
            </a:avLst>
          </a:prstGeom>
          <a:ln w="19050">
            <a:solidFill>
              <a:schemeClr val="bg1">
                <a:lumMod val="6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>
            <a:extLst>
              <a:ext uri="{FF2B5EF4-FFF2-40B4-BE49-F238E27FC236}">
                <a16:creationId xmlns:a16="http://schemas.microsoft.com/office/drawing/2014/main" id="{79DC132F-4CCE-674E-93B6-7875AD30A9DA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65106" y="3477147"/>
            <a:ext cx="1255479" cy="732330"/>
          </a:xfrm>
          <a:prstGeom prst="curvedConnector3">
            <a:avLst>
              <a:gd name="adj1" fmla="val -983"/>
            </a:avLst>
          </a:prstGeom>
          <a:ln w="12700">
            <a:solidFill>
              <a:srgbClr val="FF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43600A-0BBC-1A44-80C6-6DA6E324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Параметрическое </a:t>
            </a:r>
            <a:br>
              <a:rPr lang="ru-RU" altLang="ru-RU" sz="36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ru-RU" sz="36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нормирование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280286-8F6C-2544-AC4E-9C2B5AA9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09" y="0"/>
            <a:ext cx="507600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9A01BA-19FA-AB41-885C-ACF0C7B513F9}"/>
              </a:ext>
            </a:extLst>
          </p:cNvPr>
          <p:cNvSpPr txBox="1">
            <a:spLocks/>
          </p:cNvSpPr>
          <p:nvPr/>
        </p:nvSpPr>
        <p:spPr>
          <a:xfrm>
            <a:off x="0" y="1155597"/>
            <a:ext cx="5906125" cy="89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– структурирование </a:t>
            </a:r>
          </a:p>
          <a:p>
            <a:pPr algn="r"/>
            <a:r>
              <a:rPr lang="ru-RU" altLang="ru-RU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нормативных требований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51717-FAA5-5249-9014-6E0FDE27B0FB}"/>
              </a:ext>
            </a:extLst>
          </p:cNvPr>
          <p:cNvSpPr txBox="1"/>
          <p:nvPr/>
        </p:nvSpPr>
        <p:spPr>
          <a:xfrm>
            <a:off x="55633" y="2048149"/>
            <a:ext cx="6882876" cy="152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5C97"/>
                </a:solidFill>
                <a:latin typeface="+mj-lt"/>
              </a:rPr>
              <a:t>Приказом Минстроя России от 12.03.2025 № 159/</a:t>
            </a:r>
            <a:r>
              <a:rPr lang="ru-RU" sz="2200" dirty="0" err="1">
                <a:solidFill>
                  <a:srgbClr val="005C97"/>
                </a:solidFill>
                <a:latin typeface="+mj-lt"/>
              </a:rPr>
              <a:t>пр</a:t>
            </a:r>
            <a:r>
              <a:rPr lang="ru-RU" sz="2200" dirty="0">
                <a:solidFill>
                  <a:srgbClr val="005C97"/>
                </a:solidFill>
                <a:latin typeface="+mj-lt"/>
              </a:rPr>
              <a:t> утвержден </a:t>
            </a:r>
            <a:r>
              <a:rPr lang="ru-RU" sz="2200" b="1" dirty="0">
                <a:solidFill>
                  <a:srgbClr val="FF0000"/>
                </a:solidFill>
                <a:latin typeface="+mj-lt"/>
              </a:rPr>
              <a:t>СП 555.1325800.2025 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«Система нормативных документов в строительстве. Основные положения» </a:t>
            </a:r>
            <a:br>
              <a:rPr lang="ru-RU" sz="2200" dirty="0">
                <a:solidFill>
                  <a:srgbClr val="005C97"/>
                </a:solidFill>
                <a:latin typeface="+mj-lt"/>
              </a:rPr>
            </a:br>
            <a:r>
              <a:rPr lang="ru-RU" altLang="ru-RU" sz="22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– главный документ системы строительных норм</a:t>
            </a:r>
            <a:endParaRPr lang="ru-RU" sz="2200" dirty="0">
              <a:solidFill>
                <a:srgbClr val="005C97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76D93-4C04-A848-BFC7-17FB56BD3B09}"/>
              </a:ext>
            </a:extLst>
          </p:cNvPr>
          <p:cNvSpPr txBox="1"/>
          <p:nvPr/>
        </p:nvSpPr>
        <p:spPr>
          <a:xfrm>
            <a:off x="222461" y="3713060"/>
            <a:ext cx="65980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1400" indent="-2295525"/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Комплексы </a:t>
            </a:r>
            <a:r>
              <a:rPr lang="ru-RU" sz="2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005C97"/>
                </a:solidFill>
                <a:latin typeface="+mj-lt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5C97"/>
                </a:solidFill>
                <a:latin typeface="+mj-lt"/>
              </a:rPr>
              <a:t>зависимости от от характерных видов</a:t>
            </a:r>
            <a:r>
              <a:rPr lang="ru-RU" sz="2000" b="1" dirty="0">
                <a:solidFill>
                  <a:srgbClr val="005C97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005C97"/>
                </a:solidFill>
                <a:latin typeface="+mj-lt"/>
              </a:rPr>
              <a:t>положений нормативных документов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BA13C-1C2C-5546-8B65-C61C8B61D163}"/>
              </a:ext>
            </a:extLst>
          </p:cNvPr>
          <p:cNvSpPr txBox="1"/>
          <p:nvPr/>
        </p:nvSpPr>
        <p:spPr>
          <a:xfrm>
            <a:off x="222461" y="5933650"/>
            <a:ext cx="7824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9188" indent="-1119188"/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Разделы</a:t>
            </a:r>
            <a:r>
              <a:rPr lang="ru-RU" sz="2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– </a:t>
            </a:r>
            <a:r>
              <a:rPr lang="ru-RU" sz="2000" dirty="0">
                <a:solidFill>
                  <a:srgbClr val="005C97"/>
                </a:solidFill>
                <a:latin typeface="+mj-lt"/>
                <a:ea typeface="Times New Roman" panose="02020603050405020304" pitchFamily="18" charset="0"/>
              </a:rPr>
              <a:t>по объектам нормирования </a:t>
            </a:r>
            <a:r>
              <a:rPr lang="ru-RU" sz="2000" dirty="0">
                <a:solidFill>
                  <a:srgbClr val="005C97"/>
                </a:solidFill>
                <a:effectLst/>
                <a:latin typeface="+mj-lt"/>
                <a:ea typeface="Times New Roman" panose="02020603050405020304" pitchFamily="18" charset="0"/>
              </a:rPr>
              <a:t>	</a:t>
            </a:r>
            <a:endParaRPr lang="ru-RU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C4E525-E9A8-6944-B213-C867CC539E92}"/>
              </a:ext>
            </a:extLst>
          </p:cNvPr>
          <p:cNvSpPr txBox="1"/>
          <p:nvPr/>
        </p:nvSpPr>
        <p:spPr>
          <a:xfrm>
            <a:off x="450142" y="4383801"/>
            <a:ext cx="58906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875" algn="just"/>
            <a:r>
              <a:rPr lang="ru-RU" dirty="0">
                <a:solidFill>
                  <a:srgbClr val="005C97"/>
                </a:solidFill>
                <a:latin typeface="+mj-lt"/>
              </a:rPr>
              <a:t>Выделяется </a:t>
            </a:r>
            <a:r>
              <a:rPr lang="ru-RU" b="1" dirty="0">
                <a:solidFill>
                  <a:srgbClr val="005C97"/>
                </a:solidFill>
                <a:latin typeface="+mj-lt"/>
              </a:rPr>
              <a:t>три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комплекса</a:t>
            </a:r>
            <a:r>
              <a:rPr lang="ru-RU" dirty="0">
                <a:solidFill>
                  <a:srgbClr val="005C97"/>
                </a:solidFill>
                <a:latin typeface="+mj-lt"/>
              </a:rPr>
              <a:t>:</a:t>
            </a:r>
          </a:p>
          <a:p>
            <a:pPr indent="15875" algn="just"/>
            <a:r>
              <a:rPr lang="ru-RU" dirty="0">
                <a:solidFill>
                  <a:srgbClr val="005C97"/>
                </a:solidFill>
                <a:latin typeface="+mj-lt"/>
              </a:rPr>
              <a:t>	- «Основные положения»;</a:t>
            </a:r>
          </a:p>
          <a:p>
            <a:pPr indent="15875"/>
            <a:r>
              <a:rPr lang="ru-RU" dirty="0">
                <a:solidFill>
                  <a:srgbClr val="005C97"/>
                </a:solidFill>
                <a:latin typeface="+mj-lt"/>
              </a:rPr>
              <a:t>	- «Правила проектирования </a:t>
            </a:r>
            <a:br>
              <a:rPr lang="ru-RU" dirty="0">
                <a:solidFill>
                  <a:srgbClr val="005C97"/>
                </a:solidFill>
                <a:latin typeface="+mj-lt"/>
              </a:rPr>
            </a:br>
            <a:r>
              <a:rPr lang="ru-RU" dirty="0">
                <a:solidFill>
                  <a:srgbClr val="005C97"/>
                </a:solidFill>
                <a:latin typeface="+mj-lt"/>
              </a:rPr>
              <a:t>	    (и других строительных процессов)»;</a:t>
            </a:r>
          </a:p>
          <a:p>
            <a:pPr indent="15875" algn="just"/>
            <a:r>
              <a:rPr lang="ru-RU" dirty="0">
                <a:solidFill>
                  <a:srgbClr val="005C97"/>
                </a:solidFill>
                <a:latin typeface="+mj-lt"/>
              </a:rPr>
              <a:t>	- «Методические указания».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FD462-95C9-F849-851D-AB04B7AFFBF6}"/>
              </a:ext>
            </a:extLst>
          </p:cNvPr>
          <p:cNvSpPr txBox="1"/>
          <p:nvPr/>
        </p:nvSpPr>
        <p:spPr>
          <a:xfrm>
            <a:off x="1079729" y="6366133"/>
            <a:ext cx="297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9188" indent="-1119188"/>
            <a:r>
              <a:rPr lang="ru-RU" dirty="0">
                <a:solidFill>
                  <a:srgbClr val="005C97"/>
                </a:solidFill>
                <a:latin typeface="+mj-lt"/>
                <a:ea typeface="Times New Roman" panose="02020603050405020304" pitchFamily="18" charset="0"/>
              </a:rPr>
              <a:t>Сейчас – 35 </a:t>
            </a:r>
            <a:r>
              <a:rPr lang="ru-RU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разделов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40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43600A-0BBC-1A44-80C6-6DA6E324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61"/>
            <a:ext cx="9864725" cy="116020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Блок «Территории» </a:t>
            </a:r>
            <a:r>
              <a:rPr lang="ru-RU" altLang="ru-RU" sz="36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– 1-ый пояс мероприятий*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102BB-46EC-2F46-A0E3-5987EB64677B}"/>
              </a:ext>
            </a:extLst>
          </p:cNvPr>
          <p:cNvSpPr txBox="1"/>
          <p:nvPr/>
        </p:nvSpPr>
        <p:spPr>
          <a:xfrm>
            <a:off x="623043" y="1281175"/>
            <a:ext cx="11315376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8400" marR="0" lvl="0" indent="-1168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Задача</a:t>
            </a:r>
            <a:r>
              <a:rPr lang="ru-RU" sz="2400" b="1" dirty="0">
                <a:solidFill>
                  <a:srgbClr val="005C97"/>
                </a:solidFill>
                <a:latin typeface="+mj-lt"/>
              </a:rPr>
              <a:t> – обсуждение прикладных вопросов применения отечественных программных продуктов с участием основных российских разработчиков ПО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>
              <a:solidFill>
                <a:srgbClr val="005C97"/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Смысл</a:t>
            </a:r>
            <a:r>
              <a:rPr lang="ru-RU" sz="2400" b="1" dirty="0">
                <a:solidFill>
                  <a:srgbClr val="005C97"/>
                </a:solidFill>
                <a:latin typeface="+mj-lt"/>
              </a:rPr>
              <a:t> – ИНИЦИИРУЕТСЯ ОТБОР «ПЕРЕДОВИКОВ»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АКТИВНЫЕ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ИЗЫСКАТЕЛИ И ПРОЕКТИРОВЩИКИ</a:t>
            </a:r>
            <a:r>
              <a:rPr lang="ru-RU" sz="2400" b="1" dirty="0">
                <a:solidFill>
                  <a:srgbClr val="005C97"/>
                </a:solidFill>
                <a:latin typeface="+mj-lt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	РЕШАЮЩИЕ ЗАДАЧИ СВОИХ ФЕДЕРАЛЬНЫХ ОКРУГОВ, РЕГИОНОВ, ГОРОДОВ;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ПРОАКТИВНЫЕ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САМОРЕГУЛЯТОРЫ</a:t>
            </a:r>
            <a:r>
              <a:rPr lang="ru-RU" sz="2400" b="1" dirty="0">
                <a:solidFill>
                  <a:srgbClr val="005C97"/>
                </a:solidFill>
                <a:latin typeface="+mj-lt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	КОТОРЫЕ СТАНУТ ОСНОВОЙ УПРАВЛЕНИЯ ИНЖЕНЕРНЫМ КОРПУСОМ РОССИИ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400" b="1" dirty="0">
              <a:solidFill>
                <a:srgbClr val="005C97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D50B-692D-8245-819C-72C92B7E7A5A}"/>
              </a:ext>
            </a:extLst>
          </p:cNvPr>
          <p:cNvSpPr txBox="1"/>
          <p:nvPr/>
        </p:nvSpPr>
        <p:spPr>
          <a:xfrm>
            <a:off x="490184" y="6401477"/>
            <a:ext cx="11465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875" algn="just"/>
            <a:r>
              <a:rPr lang="ru-RU" b="1" dirty="0">
                <a:solidFill>
                  <a:srgbClr val="005C97"/>
                </a:solidFill>
                <a:latin typeface="+mj-lt"/>
                <a:ea typeface="Times New Roman" panose="02020603050405020304" pitchFamily="18" charset="0"/>
              </a:rPr>
              <a:t>*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– в том числе настоящее мероприятие Координатора НОПРИЗ по ЮФО и СКФО Натальи Ивановны Доценко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8546D-E0A4-B641-8E42-5C5138D20F53}"/>
              </a:ext>
            </a:extLst>
          </p:cNvPr>
          <p:cNvSpPr txBox="1"/>
          <p:nvPr/>
        </p:nvSpPr>
        <p:spPr>
          <a:xfrm>
            <a:off x="473251" y="4701805"/>
            <a:ext cx="11465168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+mj-lt"/>
              </a:rPr>
              <a:t>На основании 1-ого пояса мероприятий будут подготовлены региональные рекомендации по выделению базовых центров внедрения отечественных программных продуктов на территории страны, в том числе в главных городах Южного и Северо-Кавказского Федеральных Округов: в Севастополе, Ростове, Волгограде, Краснодаре, Ставрополе, Астрахани, Махачкале, Симферополе и любых других городах, где институт саморегулирования и инженеры 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– заинтересованы участвовать в формировании будущего строительного комплекса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94477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43600A-0BBC-1A44-80C6-6DA6E324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200" b="1" dirty="0">
                <a:solidFill>
                  <a:srgbClr val="005C97"/>
                </a:solidFill>
                <a:latin typeface="+mj-lt"/>
                <a:cs typeface="Arial" panose="020B0604020202020204" pitchFamily="34" charset="0"/>
              </a:rPr>
              <a:t>Блок «Технологии» </a:t>
            </a:r>
            <a:r>
              <a:rPr lang="ru-RU" altLang="ru-RU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– 2-ой пояс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79B27-112E-5443-8A57-753871F2B4CD}"/>
              </a:ext>
            </a:extLst>
          </p:cNvPr>
          <p:cNvSpPr txBox="1"/>
          <p:nvPr/>
        </p:nvSpPr>
        <p:spPr>
          <a:xfrm>
            <a:off x="1163638" y="1403830"/>
            <a:ext cx="1049670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5C97"/>
                </a:solidFill>
                <a:latin typeface="+mj-lt"/>
              </a:rPr>
              <a:t>14 событий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– по «дисциплинам» и ключевым отраслям: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«Изыскатели» (ИИ)»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«Архитекторы (АР, ПЗУ) » и «Градостроители»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«Конструкторы (КЖ)» и «Конструкторы (КМ, КД)»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«Инженеры систем электроснабжения (ЭОМ)»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«Инженеры систем и сетей водоснабжения и водоотведения (ВК, НВК)»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«Инженеры систем и сетей теплоснабжения, отопления, вентиляции и кондиционирования воздуха (ОВ, ТМ, ТС, ХС, ВС, ПУ)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«Инженеры систем и сетей электросвязи, автоматизации и диспетчеризации» (СС, АК, РТ, ПС и др.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«Нефтегазохимический комплекс»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«Горнодобывающий и металлургический комплексы»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</a:t>
            </a:r>
            <a:r>
              <a:rPr lang="ru-RU" sz="2000" dirty="0" err="1">
                <a:solidFill>
                  <a:srgbClr val="FF0000"/>
                </a:solidFill>
                <a:latin typeface="+mj-lt"/>
              </a:rPr>
              <a:t>Электросетевое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 хозяйство»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«Транспортная инфраструктура»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«Гидротехнические и мелиорационные сооружения»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rgbClr val="005C97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ABAA7-F2D6-244A-8962-7F6D6FABEEBF}"/>
              </a:ext>
            </a:extLst>
          </p:cNvPr>
          <p:cNvSpPr txBox="1"/>
          <p:nvPr/>
        </p:nvSpPr>
        <p:spPr>
          <a:xfrm>
            <a:off x="1343024" y="640674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5C97"/>
                </a:solidFill>
                <a:latin typeface="+mj-lt"/>
              </a:rPr>
              <a:t>Рубеж «отсечки» – не позднее 1 кв.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85D15-8F16-5A4D-902A-D9D9ADCE1893}"/>
              </a:ext>
            </a:extLst>
          </p:cNvPr>
          <p:cNvSpPr txBox="1"/>
          <p:nvPr/>
        </p:nvSpPr>
        <p:spPr>
          <a:xfrm rot="19928518">
            <a:off x="7077931" y="5136436"/>
            <a:ext cx="5268338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005C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Возможность обратной связи от разработчиков ПО </a:t>
            </a:r>
          </a:p>
          <a:p>
            <a:pPr algn="ctr"/>
            <a:r>
              <a:rPr lang="ru-RU" b="1" dirty="0"/>
              <a:t>и конструктивной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71528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43600A-0BBC-1A44-80C6-6DA6E324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61"/>
            <a:ext cx="9905009" cy="1160202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3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Блок «Компетенции»</a:t>
            </a:r>
            <a:endParaRPr lang="ru-RU" altLang="ru-RU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40B3F-BA76-EC4A-8200-12E768DB0512}"/>
              </a:ext>
            </a:extLst>
          </p:cNvPr>
          <p:cNvSpPr txBox="1"/>
          <p:nvPr/>
        </p:nvSpPr>
        <p:spPr>
          <a:xfrm>
            <a:off x="11574937" y="1259443"/>
            <a:ext cx="381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endParaRPr lang="ru-RU" altLang="ru-RU" sz="1600" i="1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FC784-876D-7241-8810-391D893423BD}"/>
              </a:ext>
            </a:extLst>
          </p:cNvPr>
          <p:cNvSpPr txBox="1"/>
          <p:nvPr/>
        </p:nvSpPr>
        <p:spPr>
          <a:xfrm>
            <a:off x="3634740" y="4642584"/>
            <a:ext cx="48788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i="1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Современный «старший строитель» </a:t>
            </a:r>
            <a:r>
              <a:rPr lang="ru-RU" altLang="ru-RU" sz="2000" i="1" dirty="0">
                <a:solidFill>
                  <a:srgbClr val="005C97"/>
                </a:solidFill>
                <a:ea typeface="Roboto" panose="02000000000000000000" pitchFamily="2" charset="0"/>
                <a:cs typeface="Roboto" panose="02000000000000000000" pitchFamily="2" charset="0"/>
              </a:rPr>
              <a:t>– должен глубоко знать особенности проектирования всех конструктивных, инженерных </a:t>
            </a:r>
            <a:br>
              <a:rPr lang="ru-RU" altLang="ru-RU" sz="2000" i="1" dirty="0">
                <a:solidFill>
                  <a:srgbClr val="005C97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altLang="ru-RU" sz="2000" i="1" dirty="0">
                <a:solidFill>
                  <a:srgbClr val="005C97"/>
                </a:solidFill>
                <a:ea typeface="Roboto" panose="02000000000000000000" pitchFamily="2" charset="0"/>
                <a:cs typeface="Roboto" panose="02000000000000000000" pitchFamily="2" charset="0"/>
              </a:rPr>
              <a:t>и технологических систем,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0FC23-8C6C-3843-B3BF-DA3494CD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50" y="1160463"/>
            <a:ext cx="6095999" cy="3429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550F00-372A-294A-9922-69AEED18B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988" y="1160463"/>
            <a:ext cx="3668040" cy="477524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72588EF-1FA0-7744-B814-9D28058B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2" y="1163701"/>
            <a:ext cx="3581431" cy="47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3A884F-2E6A-AF4F-A266-080C3BD09CD1}"/>
              </a:ext>
            </a:extLst>
          </p:cNvPr>
          <p:cNvSpPr txBox="1"/>
          <p:nvPr/>
        </p:nvSpPr>
        <p:spPr>
          <a:xfrm>
            <a:off x="224452" y="6199280"/>
            <a:ext cx="11967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i="1" dirty="0">
                <a:solidFill>
                  <a:srgbClr val="005C9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технологии организации строительного производства, </a:t>
            </a:r>
            <a:r>
              <a:rPr lang="ru-RU" altLang="ru-RU" sz="2000" i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также «программировать программы обучения </a:t>
            </a:r>
            <a:r>
              <a:rPr lang="ru-RU" altLang="ru-RU" sz="2000" i="1" dirty="0" err="1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нейросеток</a:t>
            </a:r>
            <a:r>
              <a:rPr lang="ru-RU" altLang="ru-RU" sz="2000" i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», т.е. уметь обучать управляемые математические модели</a:t>
            </a:r>
          </a:p>
        </p:txBody>
      </p:sp>
    </p:spTree>
    <p:extLst>
      <p:ext uri="{BB962C8B-B14F-4D97-AF65-F5344CB8AC3E}">
        <p14:creationId xmlns:p14="http://schemas.microsoft.com/office/powerpoint/2010/main" val="397546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A40B3F-BA76-EC4A-8200-12E768DB0512}"/>
              </a:ext>
            </a:extLst>
          </p:cNvPr>
          <p:cNvSpPr txBox="1"/>
          <p:nvPr/>
        </p:nvSpPr>
        <p:spPr>
          <a:xfrm>
            <a:off x="11574937" y="1259443"/>
            <a:ext cx="381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endParaRPr lang="ru-RU" altLang="ru-RU" sz="1600" i="1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33B6C7-3C58-1240-ACCF-ED01AC77F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9097" y="-2669097"/>
            <a:ext cx="6853806" cy="1219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84BF4-6E95-F642-94A7-C34FC3AC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33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100164</TotalTime>
  <Words>784</Words>
  <Application>Microsoft Macintosh PowerPoint</Application>
  <PresentationFormat>Широкоэкранный</PresentationFormat>
  <Paragraphs>141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DIN Pro Medium</vt:lpstr>
      <vt:lpstr>Pragmatica</vt:lpstr>
      <vt:lpstr>Тема Office</vt:lpstr>
      <vt:lpstr>Презентация PowerPoint</vt:lpstr>
      <vt:lpstr>Взаимодействие с АРПП «Отечественный софт»</vt:lpstr>
      <vt:lpstr>План мероприятий  по стимулированию внедрения</vt:lpstr>
      <vt:lpstr>Комплексная реформа Градостроительного кодекса</vt:lpstr>
      <vt:lpstr>Параметрическое  нормирование </vt:lpstr>
      <vt:lpstr>Блок «Территории» – 1-ый пояс мероприятий*</vt:lpstr>
      <vt:lpstr>Блок «Технологии» – 2-ой пояс мероприятий </vt:lpstr>
      <vt:lpstr> Блок «Компетенции»</vt:lpstr>
      <vt:lpstr>Презентация PowerPoint</vt:lpstr>
      <vt:lpstr> Мультидисциплинарность     – интегрирование различных направлений в цельную систему</vt:lpstr>
      <vt:lpstr> Основные параметры подсистем здания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Виктория Неклюдова</cp:lastModifiedBy>
  <cp:revision>145</cp:revision>
  <dcterms:created xsi:type="dcterms:W3CDTF">2023-09-29T22:44:02Z</dcterms:created>
  <dcterms:modified xsi:type="dcterms:W3CDTF">2025-05-22T08:54:27Z</dcterms:modified>
</cp:coreProperties>
</file>